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 id="2147483900" r:id="rId2"/>
    <p:sldMasterId id="2147483923" r:id="rId3"/>
    <p:sldMasterId id="2147483950" r:id="rId4"/>
  </p:sldMasterIdLst>
  <p:notesMasterIdLst>
    <p:notesMasterId r:id="rId40"/>
  </p:notesMasterIdLst>
  <p:sldIdLst>
    <p:sldId id="256" r:id="rId5"/>
    <p:sldId id="455" r:id="rId6"/>
    <p:sldId id="426" r:id="rId7"/>
    <p:sldId id="421" r:id="rId8"/>
    <p:sldId id="393" r:id="rId9"/>
    <p:sldId id="457" r:id="rId10"/>
    <p:sldId id="427" r:id="rId11"/>
    <p:sldId id="425" r:id="rId12"/>
    <p:sldId id="458" r:id="rId13"/>
    <p:sldId id="424" r:id="rId14"/>
    <p:sldId id="423" r:id="rId15"/>
    <p:sldId id="422" r:id="rId16"/>
    <p:sldId id="428" r:id="rId17"/>
    <p:sldId id="433" r:id="rId18"/>
    <p:sldId id="432" r:id="rId19"/>
    <p:sldId id="431" r:id="rId20"/>
    <p:sldId id="430" r:id="rId21"/>
    <p:sldId id="429" r:id="rId22"/>
    <p:sldId id="434" r:id="rId23"/>
    <p:sldId id="437" r:id="rId24"/>
    <p:sldId id="436" r:id="rId25"/>
    <p:sldId id="442" r:id="rId26"/>
    <p:sldId id="443" r:id="rId27"/>
    <p:sldId id="452" r:id="rId28"/>
    <p:sldId id="441" r:id="rId29"/>
    <p:sldId id="444" r:id="rId30"/>
    <p:sldId id="446" r:id="rId31"/>
    <p:sldId id="453" r:id="rId32"/>
    <p:sldId id="454" r:id="rId33"/>
    <p:sldId id="439" r:id="rId34"/>
    <p:sldId id="445" r:id="rId35"/>
    <p:sldId id="447" r:id="rId36"/>
    <p:sldId id="438" r:id="rId37"/>
    <p:sldId id="448" r:id="rId38"/>
    <p:sldId id="456" r:id="rId39"/>
  </p:sldIdLst>
  <p:sldSz cx="9144000" cy="6858000" type="screen4x3"/>
  <p:notesSz cx="6858000" cy="9144000"/>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19" autoAdjust="0"/>
    <p:restoredTop sz="80833" autoAdjust="0"/>
  </p:normalViewPr>
  <p:slideViewPr>
    <p:cSldViewPr snapToObjects="1">
      <p:cViewPr varScale="1">
        <p:scale>
          <a:sx n="60" d="100"/>
          <a:sy n="60" d="100"/>
        </p:scale>
        <p:origin x="1464" y="6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035F1C8-F60A-46C5-8947-FFE968D61BD1}" type="datetimeFigureOut">
              <a:rPr lang="en-US"/>
              <a:pPr>
                <a:defRPr/>
              </a:pPr>
              <a:t>9/13/2016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EB40BBA-9A8C-4D7D-9A89-DD7616F00F35}" type="slidenum">
              <a:rPr lang="en-US"/>
              <a:pPr>
                <a:defRPr/>
              </a:pPr>
              <a:t>‹#›</a:t>
            </a:fld>
            <a:endParaRPr lang="en-US" dirty="0"/>
          </a:p>
        </p:txBody>
      </p:sp>
    </p:spTree>
    <p:extLst>
      <p:ext uri="{BB962C8B-B14F-4D97-AF65-F5344CB8AC3E}">
        <p14:creationId xmlns:p14="http://schemas.microsoft.com/office/powerpoint/2010/main" val="11127039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smtClean="0">
                <a:cs typeface="Arial" charset="0"/>
              </a:rPr>
              <a:t>Most managers, at one point or another, will have to change some things in their workplace. We classify these changes as </a:t>
            </a:r>
            <a:r>
              <a:rPr lang="en-US" b="1" smtClean="0">
                <a:cs typeface="Arial" charset="0"/>
              </a:rPr>
              <a:t>organizational change</a:t>
            </a:r>
            <a:r>
              <a:rPr lang="en-US" smtClean="0">
                <a:cs typeface="Arial" charset="0"/>
              </a:rPr>
              <a:t>, which is any alteration of people, structure, or technology.</a:t>
            </a:r>
          </a:p>
          <a:p>
            <a:pPr eaLnBrk="1" hangingPunct="1"/>
            <a:endParaRPr lang="en-US" smtClean="0">
              <a:cs typeface="Arial" charset="0"/>
            </a:endParaRPr>
          </a:p>
          <a:p>
            <a:pPr eaLnBrk="1" hangingPunct="1"/>
            <a:r>
              <a:rPr lang="en-US" smtClean="0">
                <a:cs typeface="Arial" charset="0"/>
              </a:rPr>
              <a:t>Organizational changes often need someone to act as a catalyst and assume the responsibility for managing the change process—that is,</a:t>
            </a:r>
          </a:p>
          <a:p>
            <a:pPr eaLnBrk="1" hangingPunct="1"/>
            <a:r>
              <a:rPr lang="en-US" smtClean="0">
                <a:cs typeface="Arial" charset="0"/>
              </a:rPr>
              <a:t>a </a:t>
            </a:r>
            <a:r>
              <a:rPr lang="en-US" b="1" smtClean="0">
                <a:cs typeface="Arial" charset="0"/>
              </a:rPr>
              <a:t>change agent</a:t>
            </a:r>
            <a:r>
              <a:rPr lang="en-US" smtClean="0">
                <a:cs typeface="Arial" charset="0"/>
              </a:rPr>
              <a:t>. Change agents can be a manager within the organization, but could be a nonmanager—for example, a change specialist from the HR department or even an outside consultant.</a:t>
            </a:r>
          </a:p>
        </p:txBody>
      </p:sp>
      <p:sp>
        <p:nvSpPr>
          <p:cNvPr id="4" name="Slide Number Placeholder 3"/>
          <p:cNvSpPr>
            <a:spLocks noGrp="1"/>
          </p:cNvSpPr>
          <p:nvPr>
            <p:ph type="sldNum" sz="quarter" idx="5"/>
          </p:nvPr>
        </p:nvSpPr>
        <p:spPr/>
        <p:txBody>
          <a:bodyPr/>
          <a:lstStyle/>
          <a:p>
            <a:pPr>
              <a:defRPr/>
            </a:pPr>
            <a:fld id="{A6CD566B-15C1-4808-B390-7226FB3FA1A8}" type="slidenum">
              <a:rPr lang="en-US" smtClean="0"/>
              <a:pPr>
                <a:defRPr/>
              </a:pPr>
              <a:t>3</a:t>
            </a:fld>
            <a:endParaRPr lang="en-US" dirty="0"/>
          </a:p>
        </p:txBody>
      </p:sp>
    </p:spTree>
    <p:extLst>
      <p:ext uri="{BB962C8B-B14F-4D97-AF65-F5344CB8AC3E}">
        <p14:creationId xmlns:p14="http://schemas.microsoft.com/office/powerpoint/2010/main" val="2050697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smtClean="0">
                <a:cs typeface="Arial" charset="0"/>
              </a:rPr>
              <a:t>The most popular OD techniques are described in Exhibit 7-4.</a:t>
            </a:r>
          </a:p>
        </p:txBody>
      </p:sp>
      <p:sp>
        <p:nvSpPr>
          <p:cNvPr id="4" name="Slide Number Placeholder 3"/>
          <p:cNvSpPr>
            <a:spLocks noGrp="1"/>
          </p:cNvSpPr>
          <p:nvPr>
            <p:ph type="sldNum" sz="quarter" idx="5"/>
          </p:nvPr>
        </p:nvSpPr>
        <p:spPr/>
        <p:txBody>
          <a:bodyPr/>
          <a:lstStyle/>
          <a:p>
            <a:pPr>
              <a:defRPr/>
            </a:pPr>
            <a:fld id="{DA68EE31-69E8-48B8-A513-CB74529939DA}" type="slidenum">
              <a:rPr lang="en-US" smtClean="0"/>
              <a:pPr>
                <a:defRPr/>
              </a:pPr>
              <a:t>12</a:t>
            </a:fld>
            <a:endParaRPr lang="en-US" dirty="0"/>
          </a:p>
        </p:txBody>
      </p:sp>
    </p:spTree>
    <p:extLst>
      <p:ext uri="{BB962C8B-B14F-4D97-AF65-F5344CB8AC3E}">
        <p14:creationId xmlns:p14="http://schemas.microsoft.com/office/powerpoint/2010/main" val="978599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r>
              <a:rPr lang="en-US" dirty="0" smtClean="0">
                <a:cs typeface="Arial" charset="0"/>
              </a:rPr>
              <a:t>Why </a:t>
            </a:r>
            <a:r>
              <a:rPr lang="en-US" i="1" dirty="0" smtClean="0">
                <a:cs typeface="Arial" charset="0"/>
              </a:rPr>
              <a:t>do </a:t>
            </a:r>
            <a:r>
              <a:rPr lang="en-US" dirty="0" smtClean="0">
                <a:cs typeface="Arial" charset="0"/>
              </a:rPr>
              <a:t>people resist change? The main reasons include uncertainty, habit, concern over personal loss, and the belief that</a:t>
            </a:r>
            <a:r>
              <a:rPr lang="en-US" baseline="0" dirty="0" smtClean="0">
                <a:cs typeface="Arial" charset="0"/>
              </a:rPr>
              <a:t> </a:t>
            </a:r>
            <a:r>
              <a:rPr lang="en-US" dirty="0" smtClean="0">
                <a:cs typeface="Arial" charset="0"/>
              </a:rPr>
              <a:t>the change is not in the organization’s best interest. Change replaces the known with uncertainty. Another cause of resistance is that we do things out of habit. The third cause of resistance is the fear of losing something already possessed.  Change threatens the investment you’ve already made in the status quo. A final cause of resistance is a person’s belief that the change is incompatible with the goals and interests of the organization.</a:t>
            </a:r>
          </a:p>
        </p:txBody>
      </p:sp>
      <p:sp>
        <p:nvSpPr>
          <p:cNvPr id="4" name="Slide Number Placeholder 3"/>
          <p:cNvSpPr>
            <a:spLocks noGrp="1"/>
          </p:cNvSpPr>
          <p:nvPr>
            <p:ph type="sldNum" sz="quarter" idx="5"/>
          </p:nvPr>
        </p:nvSpPr>
        <p:spPr/>
        <p:txBody>
          <a:bodyPr/>
          <a:lstStyle/>
          <a:p>
            <a:pPr>
              <a:defRPr/>
            </a:pPr>
            <a:fld id="{DE21DCB6-7512-464C-AFAD-E3CAA89CE6C4}" type="slidenum">
              <a:rPr lang="en-US" smtClean="0"/>
              <a:pPr>
                <a:defRPr/>
              </a:pPr>
              <a:t>13</a:t>
            </a:fld>
            <a:endParaRPr lang="en-US" dirty="0"/>
          </a:p>
        </p:txBody>
      </p:sp>
    </p:spTree>
    <p:extLst>
      <p:ext uri="{BB962C8B-B14F-4D97-AF65-F5344CB8AC3E}">
        <p14:creationId xmlns:p14="http://schemas.microsoft.com/office/powerpoint/2010/main" val="2820292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normAutofit fontScale="85000" lnSpcReduction="10000"/>
          </a:bodyPr>
          <a:lstStyle/>
          <a:p>
            <a:pPr eaLnBrk="1" hangingPunct="1"/>
            <a:r>
              <a:rPr lang="en-US" dirty="0" smtClean="0">
                <a:cs typeface="Arial" charset="0"/>
              </a:rPr>
              <a:t>Several strategies have been suggested in dealing with resistance to change. These approaches include education and communication, participation, facilitation and support, negotiation, manipulation and co-optation, and coercion.  </a:t>
            </a:r>
          </a:p>
          <a:p>
            <a:pPr eaLnBrk="1" hangingPunct="1"/>
            <a:endParaRPr lang="en-US" dirty="0" smtClean="0">
              <a:cs typeface="Arial" charset="0"/>
            </a:endParaRPr>
          </a:p>
          <a:p>
            <a:pPr eaLnBrk="1" hangingPunct="1"/>
            <a:r>
              <a:rPr lang="en-US" i="1" dirty="0" smtClean="0">
                <a:cs typeface="Arial" charset="0"/>
              </a:rPr>
              <a:t>Education and communication </a:t>
            </a:r>
            <a:r>
              <a:rPr lang="en-US" dirty="0" smtClean="0">
                <a:cs typeface="Arial" charset="0"/>
              </a:rPr>
              <a:t>can help reduce resistance to change by helping employees see the logic of the change effort. This technique, of course, assumes that much of the resistance lies in misinformation or poor communication.</a:t>
            </a:r>
          </a:p>
          <a:p>
            <a:pPr eaLnBrk="1" hangingPunct="1"/>
            <a:endParaRPr lang="en-US" dirty="0" smtClean="0">
              <a:cs typeface="Arial" charset="0"/>
            </a:endParaRPr>
          </a:p>
          <a:p>
            <a:pPr eaLnBrk="1" hangingPunct="1"/>
            <a:r>
              <a:rPr lang="en-US" i="1" dirty="0" smtClean="0">
                <a:cs typeface="Arial" charset="0"/>
              </a:rPr>
              <a:t>Participation </a:t>
            </a:r>
            <a:r>
              <a:rPr lang="en-US" dirty="0" smtClean="0">
                <a:cs typeface="Arial" charset="0"/>
              </a:rPr>
              <a:t>involves bringing those individuals directly affected by the proposed change into the decision-making process. Their participation allows these individuals to express their feelings, increase the quality of the process, and increase employee commitment to the final decision.</a:t>
            </a:r>
          </a:p>
          <a:p>
            <a:pPr eaLnBrk="1" hangingPunct="1"/>
            <a:endParaRPr lang="en-US" i="1" dirty="0" smtClean="0">
              <a:cs typeface="Arial" charset="0"/>
            </a:endParaRPr>
          </a:p>
          <a:p>
            <a:pPr eaLnBrk="1" hangingPunct="1"/>
            <a:r>
              <a:rPr lang="en-US" i="1" dirty="0" smtClean="0">
                <a:cs typeface="Arial" charset="0"/>
              </a:rPr>
              <a:t>Facilitation and support </a:t>
            </a:r>
            <a:r>
              <a:rPr lang="en-US" dirty="0" smtClean="0">
                <a:cs typeface="Arial" charset="0"/>
              </a:rPr>
              <a:t>involve helping employees deal with the fear and anxiety associated with the change effort. This help may include employee counseling, therapy, new skills training, or a short paid leave of absence. </a:t>
            </a:r>
          </a:p>
          <a:p>
            <a:pPr eaLnBrk="1" hangingPunct="1"/>
            <a:endParaRPr lang="en-US" dirty="0" smtClean="0">
              <a:cs typeface="Arial" charset="0"/>
            </a:endParaRPr>
          </a:p>
          <a:p>
            <a:pPr eaLnBrk="1" hangingPunct="1"/>
            <a:r>
              <a:rPr lang="en-US" i="1" dirty="0" smtClean="0">
                <a:cs typeface="Arial" charset="0"/>
              </a:rPr>
              <a:t>Negotiation </a:t>
            </a:r>
            <a:r>
              <a:rPr lang="en-US" dirty="0" smtClean="0">
                <a:cs typeface="Arial" charset="0"/>
              </a:rPr>
              <a:t>involves exchanging something of value for an agreement to lessen the resistance to the change effort. This resistance technique may be quite useful when the resistance comes from a powerful source.</a:t>
            </a:r>
          </a:p>
          <a:p>
            <a:pPr eaLnBrk="1" hangingPunct="1"/>
            <a:endParaRPr lang="en-US" dirty="0" smtClean="0">
              <a:cs typeface="Arial" charset="0"/>
            </a:endParaRPr>
          </a:p>
          <a:p>
            <a:pPr eaLnBrk="1" hangingPunct="1"/>
            <a:r>
              <a:rPr lang="en-US" i="1" dirty="0" smtClean="0">
                <a:cs typeface="Arial" charset="0"/>
              </a:rPr>
              <a:t>Manipulation and co-optation </a:t>
            </a:r>
            <a:r>
              <a:rPr lang="en-US" dirty="0" smtClean="0">
                <a:cs typeface="Arial" charset="0"/>
              </a:rPr>
              <a:t>refer to covert attempts to influence others about the change. It may involve distorting facts to make the change appear more attractive.</a:t>
            </a:r>
          </a:p>
          <a:p>
            <a:pPr eaLnBrk="1" hangingPunct="1"/>
            <a:endParaRPr lang="en-US" dirty="0" smtClean="0">
              <a:cs typeface="Arial" charset="0"/>
            </a:endParaRPr>
          </a:p>
          <a:p>
            <a:pPr eaLnBrk="1" hangingPunct="1"/>
            <a:r>
              <a:rPr lang="en-US" dirty="0" smtClean="0">
                <a:cs typeface="Arial" charset="0"/>
              </a:rPr>
              <a:t>Finally, </a:t>
            </a:r>
            <a:r>
              <a:rPr lang="en-US" i="1" dirty="0" smtClean="0">
                <a:cs typeface="Arial" charset="0"/>
              </a:rPr>
              <a:t>coercion </a:t>
            </a:r>
            <a:r>
              <a:rPr lang="en-US" dirty="0" smtClean="0">
                <a:cs typeface="Arial" charset="0"/>
              </a:rPr>
              <a:t>can be used to deal with resistance to change. Coercion involves the use of direct threats or force against the resisters.</a:t>
            </a:r>
          </a:p>
        </p:txBody>
      </p:sp>
      <p:sp>
        <p:nvSpPr>
          <p:cNvPr id="4" name="Slide Number Placeholder 3"/>
          <p:cNvSpPr>
            <a:spLocks noGrp="1"/>
          </p:cNvSpPr>
          <p:nvPr>
            <p:ph type="sldNum" sz="quarter" idx="5"/>
          </p:nvPr>
        </p:nvSpPr>
        <p:spPr/>
        <p:txBody>
          <a:bodyPr/>
          <a:lstStyle/>
          <a:p>
            <a:pPr>
              <a:defRPr/>
            </a:pPr>
            <a:fld id="{B499DA4A-9B1A-40C4-9AA7-4FAC3E656118}" type="slidenum">
              <a:rPr lang="en-US" smtClean="0"/>
              <a:pPr>
                <a:defRPr/>
              </a:pPr>
              <a:t>14</a:t>
            </a:fld>
            <a:endParaRPr lang="en-US" dirty="0"/>
          </a:p>
        </p:txBody>
      </p:sp>
    </p:spTree>
    <p:extLst>
      <p:ext uri="{BB962C8B-B14F-4D97-AF65-F5344CB8AC3E}">
        <p14:creationId xmlns:p14="http://schemas.microsoft.com/office/powerpoint/2010/main" val="2647545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dirty="0" smtClean="0">
                <a:cs typeface="Arial" charset="0"/>
              </a:rPr>
              <a:t>When managers see resistance to change as dysfunctional, what can they do? Several strategies have been suggested in dealing with resistance to change. These approaches include education and communication, participation, facilitation and support, negotiation,</a:t>
            </a:r>
          </a:p>
          <a:p>
            <a:pPr eaLnBrk="1" hangingPunct="1"/>
            <a:r>
              <a:rPr lang="en-US" dirty="0" smtClean="0">
                <a:cs typeface="Arial" charset="0"/>
              </a:rPr>
              <a:t>manipulation and co-optation, and coercion. These tactics are summarized and described in Exhibit 7-5.</a:t>
            </a:r>
          </a:p>
        </p:txBody>
      </p:sp>
      <p:sp>
        <p:nvSpPr>
          <p:cNvPr id="4" name="Slide Number Placeholder 3"/>
          <p:cNvSpPr>
            <a:spLocks noGrp="1"/>
          </p:cNvSpPr>
          <p:nvPr>
            <p:ph type="sldNum" sz="quarter" idx="5"/>
          </p:nvPr>
        </p:nvSpPr>
        <p:spPr/>
        <p:txBody>
          <a:bodyPr/>
          <a:lstStyle/>
          <a:p>
            <a:pPr>
              <a:defRPr/>
            </a:pPr>
            <a:fld id="{8FEFD29E-E45A-403E-9B5C-A42FB0154ECC}" type="slidenum">
              <a:rPr lang="en-US" smtClean="0"/>
              <a:pPr>
                <a:defRPr/>
              </a:pPr>
              <a:t>15</a:t>
            </a:fld>
            <a:endParaRPr lang="en-US" dirty="0"/>
          </a:p>
        </p:txBody>
      </p:sp>
    </p:spTree>
    <p:extLst>
      <p:ext uri="{BB962C8B-B14F-4D97-AF65-F5344CB8AC3E}">
        <p14:creationId xmlns:p14="http://schemas.microsoft.com/office/powerpoint/2010/main" val="2577913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smtClean="0">
                <a:cs typeface="Arial" charset="0"/>
              </a:rPr>
              <a:t>An organization’s culture,</a:t>
            </a:r>
            <a:r>
              <a:rPr lang="en-US" baseline="0" dirty="0" smtClean="0">
                <a:cs typeface="Arial" charset="0"/>
              </a:rPr>
              <a:t> </a:t>
            </a:r>
            <a:r>
              <a:rPr lang="en-US" dirty="0" smtClean="0">
                <a:cs typeface="Arial" charset="0"/>
              </a:rPr>
              <a:t>made up of relatively stable and permanent characteristics, tends to make it very resistant to change. A culture takes a long time to form, and once established, it tends to become entrenched. Strong cultures are particularly resistant to change because employees have become so committed to them.</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728AEEDF-C924-4C2D-9AC7-D4F6E02DE9EA}" type="slidenum">
              <a:rPr lang="en-US" smtClean="0"/>
              <a:pPr>
                <a:defRPr/>
              </a:pPr>
              <a:t>16</a:t>
            </a:fld>
            <a:endParaRPr lang="en-US" dirty="0"/>
          </a:p>
        </p:txBody>
      </p:sp>
    </p:spTree>
    <p:extLst>
      <p:ext uri="{BB962C8B-B14F-4D97-AF65-F5344CB8AC3E}">
        <p14:creationId xmlns:p14="http://schemas.microsoft.com/office/powerpoint/2010/main" val="2732910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dirty="0" smtClean="0">
                <a:cs typeface="Arial" charset="0"/>
              </a:rPr>
              <a:t>What “favorable conditions” facilitate cultural change? One is that </a:t>
            </a:r>
            <a:r>
              <a:rPr lang="en-US" i="1" dirty="0" smtClean="0">
                <a:cs typeface="Arial" charset="0"/>
              </a:rPr>
              <a:t>a dramatic crisis occurs, </a:t>
            </a:r>
            <a:r>
              <a:rPr lang="en-US" dirty="0" smtClean="0">
                <a:cs typeface="Arial" charset="0"/>
              </a:rPr>
              <a:t>such as an unexpected financial setback, the loss of a major customer, or a dramatic technological innovation by a competitor. Such a shock can weaken the status quo and make people start</a:t>
            </a:r>
            <a:r>
              <a:rPr lang="en-US" baseline="0" dirty="0" smtClean="0">
                <a:cs typeface="Arial" charset="0"/>
              </a:rPr>
              <a:t> </a:t>
            </a:r>
            <a:r>
              <a:rPr lang="en-US" dirty="0" smtClean="0">
                <a:cs typeface="Arial" charset="0"/>
              </a:rPr>
              <a:t>thinking about the relevance of the current culture. Another condition may be that </a:t>
            </a:r>
            <a:r>
              <a:rPr lang="en-US" i="1" dirty="0" smtClean="0">
                <a:cs typeface="Arial" charset="0"/>
              </a:rPr>
              <a:t>leadership changes hands. </a:t>
            </a:r>
            <a:r>
              <a:rPr lang="en-US" dirty="0" smtClean="0">
                <a:cs typeface="Arial" charset="0"/>
              </a:rPr>
              <a:t>New top leadership can provide an alternative set of key values and may be perceived as more capable of responding to the crisis than the old leaders were. Another is that </a:t>
            </a:r>
            <a:r>
              <a:rPr lang="en-US" i="1" dirty="0" smtClean="0">
                <a:cs typeface="Arial" charset="0"/>
              </a:rPr>
              <a:t>the organization is young and small. </a:t>
            </a:r>
            <a:r>
              <a:rPr lang="en-US" dirty="0" smtClean="0">
                <a:cs typeface="Arial" charset="0"/>
              </a:rPr>
              <a:t>The younger the organization, the less entrenched its culture.</a:t>
            </a:r>
          </a:p>
        </p:txBody>
      </p:sp>
      <p:sp>
        <p:nvSpPr>
          <p:cNvPr id="4" name="Slide Number Placeholder 3"/>
          <p:cNvSpPr>
            <a:spLocks noGrp="1"/>
          </p:cNvSpPr>
          <p:nvPr>
            <p:ph type="sldNum" sz="quarter" idx="5"/>
          </p:nvPr>
        </p:nvSpPr>
        <p:spPr/>
        <p:txBody>
          <a:bodyPr/>
          <a:lstStyle/>
          <a:p>
            <a:pPr>
              <a:defRPr/>
            </a:pPr>
            <a:fld id="{17255581-8628-4FC5-B82D-B21763BA73DA}" type="slidenum">
              <a:rPr lang="en-US" smtClean="0"/>
              <a:pPr>
                <a:defRPr/>
              </a:pPr>
              <a:t>17</a:t>
            </a:fld>
            <a:endParaRPr lang="en-US" dirty="0"/>
          </a:p>
        </p:txBody>
      </p:sp>
    </p:spTree>
    <p:extLst>
      <p:ext uri="{BB962C8B-B14F-4D97-AF65-F5344CB8AC3E}">
        <p14:creationId xmlns:p14="http://schemas.microsoft.com/office/powerpoint/2010/main" val="2782895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smtClean="0">
                <a:cs typeface="Arial" charset="0"/>
              </a:rPr>
              <a:t>If conditions are right, how do managers change culture? No single action is likely to have the impact necessary to change something ingrained and highly valued. Managers need a strategy for managing cultural change, as described in Exhibit 7-6.</a:t>
            </a:r>
          </a:p>
        </p:txBody>
      </p:sp>
      <p:sp>
        <p:nvSpPr>
          <p:cNvPr id="4" name="Slide Number Placeholder 3"/>
          <p:cNvSpPr>
            <a:spLocks noGrp="1"/>
          </p:cNvSpPr>
          <p:nvPr>
            <p:ph type="sldNum" sz="quarter" idx="5"/>
          </p:nvPr>
        </p:nvSpPr>
        <p:spPr/>
        <p:txBody>
          <a:bodyPr/>
          <a:lstStyle/>
          <a:p>
            <a:pPr>
              <a:defRPr/>
            </a:pPr>
            <a:fld id="{9D3F52C3-27C6-4916-AFF3-508144C5110A}" type="slidenum">
              <a:rPr lang="en-US" smtClean="0"/>
              <a:pPr>
                <a:defRPr/>
              </a:pPr>
              <a:t>18</a:t>
            </a:fld>
            <a:endParaRPr lang="en-US" dirty="0"/>
          </a:p>
        </p:txBody>
      </p:sp>
    </p:spTree>
    <p:extLst>
      <p:ext uri="{BB962C8B-B14F-4D97-AF65-F5344CB8AC3E}">
        <p14:creationId xmlns:p14="http://schemas.microsoft.com/office/powerpoint/2010/main" val="101739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r>
              <a:rPr lang="en-US" b="1" dirty="0" smtClean="0">
                <a:cs typeface="Arial" charset="0"/>
              </a:rPr>
              <a:t>Stress </a:t>
            </a:r>
            <a:r>
              <a:rPr lang="en-US" dirty="0" smtClean="0">
                <a:cs typeface="Arial" charset="0"/>
              </a:rPr>
              <a:t>is the adverse reaction people have to excessive pressure placed on them from extraordinary demands, constraints, or opportunities. Stress isn’t always bad. Although it’s often discussed in a negative context, stress can be positive, especially</a:t>
            </a:r>
            <a:r>
              <a:rPr lang="en-US" baseline="0" dirty="0" smtClean="0">
                <a:cs typeface="Arial" charset="0"/>
              </a:rPr>
              <a:t> </a:t>
            </a:r>
            <a:r>
              <a:rPr lang="en-US" dirty="0" smtClean="0">
                <a:cs typeface="Arial" charset="0"/>
              </a:rPr>
              <a:t>when it offers a potential gain. For instance, functional stress allows an athlete, stage performer, or employee to perform at his or her highest level at crucial times.</a:t>
            </a:r>
          </a:p>
          <a:p>
            <a:pPr eaLnBrk="1" hangingPunct="1"/>
            <a:endParaRPr lang="en-US" dirty="0" smtClean="0">
              <a:cs typeface="Arial" charset="0"/>
            </a:endParaRPr>
          </a:p>
          <a:p>
            <a:pPr eaLnBrk="1" hangingPunct="1"/>
            <a:r>
              <a:rPr lang="en-US" dirty="0" smtClean="0">
                <a:cs typeface="Arial" charset="0"/>
              </a:rPr>
              <a:t>Stress can be caused by personal factors and by job-related factors called </a:t>
            </a:r>
            <a:r>
              <a:rPr lang="en-US" b="1" dirty="0" smtClean="0">
                <a:cs typeface="Arial" charset="0"/>
              </a:rPr>
              <a:t>stressors</a:t>
            </a:r>
            <a:r>
              <a:rPr lang="en-US" dirty="0" smtClean="0">
                <a:cs typeface="Arial" charset="0"/>
              </a:rPr>
              <a:t>. Clearly, change of any kind—personal or job-related—has the potential to cause stress because it can involve demands, constraints, or opportunities. Organizations have no shortage of factors that can cause stress.</a:t>
            </a:r>
          </a:p>
        </p:txBody>
      </p:sp>
      <p:sp>
        <p:nvSpPr>
          <p:cNvPr id="4" name="Slide Number Placeholder 3"/>
          <p:cNvSpPr>
            <a:spLocks noGrp="1"/>
          </p:cNvSpPr>
          <p:nvPr>
            <p:ph type="sldNum" sz="quarter" idx="5"/>
          </p:nvPr>
        </p:nvSpPr>
        <p:spPr/>
        <p:txBody>
          <a:bodyPr/>
          <a:lstStyle/>
          <a:p>
            <a:pPr>
              <a:defRPr/>
            </a:pPr>
            <a:fld id="{B8A28BE2-1E34-48FE-B601-5BD4AB081C2A}" type="slidenum">
              <a:rPr lang="en-US" smtClean="0"/>
              <a:pPr>
                <a:defRPr/>
              </a:pPr>
              <a:t>19</a:t>
            </a:fld>
            <a:endParaRPr lang="en-US" dirty="0"/>
          </a:p>
        </p:txBody>
      </p:sp>
    </p:spTree>
    <p:extLst>
      <p:ext uri="{BB962C8B-B14F-4D97-AF65-F5344CB8AC3E}">
        <p14:creationId xmlns:p14="http://schemas.microsoft.com/office/powerpoint/2010/main" val="3006200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i="1" dirty="0" smtClean="0">
                <a:cs typeface="Arial" charset="0"/>
              </a:rPr>
              <a:t>Role demands </a:t>
            </a:r>
            <a:r>
              <a:rPr lang="en-US" dirty="0" smtClean="0">
                <a:cs typeface="Arial" charset="0"/>
              </a:rPr>
              <a:t>relate to pressures placed on an employee as a function of the particular role he or she plays in the organization. </a:t>
            </a:r>
            <a:r>
              <a:rPr lang="en-US" b="1" dirty="0" smtClean="0">
                <a:cs typeface="Arial" charset="0"/>
              </a:rPr>
              <a:t>Role conflicts </a:t>
            </a:r>
            <a:r>
              <a:rPr lang="en-US" dirty="0" smtClean="0">
                <a:cs typeface="Arial" charset="0"/>
              </a:rPr>
              <a:t>create expectations that may be hard to reconcile or satisfy. </a:t>
            </a:r>
            <a:r>
              <a:rPr lang="en-US" b="1" dirty="0" smtClean="0">
                <a:cs typeface="Arial" charset="0"/>
              </a:rPr>
              <a:t>Role overload </a:t>
            </a:r>
            <a:r>
              <a:rPr lang="en-US" dirty="0" smtClean="0">
                <a:cs typeface="Arial" charset="0"/>
              </a:rPr>
              <a:t>is experienced when the employee is expected to do more than time permits. </a:t>
            </a:r>
            <a:r>
              <a:rPr lang="en-US" b="1" dirty="0" smtClean="0">
                <a:cs typeface="Arial" charset="0"/>
              </a:rPr>
              <a:t>Role ambiguity </a:t>
            </a:r>
            <a:r>
              <a:rPr lang="en-US" dirty="0" smtClean="0">
                <a:cs typeface="Arial" charset="0"/>
              </a:rPr>
              <a:t>is created when role expectations are not clearly understood and the employee is not sure what he or she is to do.</a:t>
            </a:r>
          </a:p>
        </p:txBody>
      </p:sp>
      <p:sp>
        <p:nvSpPr>
          <p:cNvPr id="4" name="Slide Number Placeholder 3"/>
          <p:cNvSpPr>
            <a:spLocks noGrp="1"/>
          </p:cNvSpPr>
          <p:nvPr>
            <p:ph type="sldNum" sz="quarter" idx="5"/>
          </p:nvPr>
        </p:nvSpPr>
        <p:spPr/>
        <p:txBody>
          <a:bodyPr/>
          <a:lstStyle/>
          <a:p>
            <a:pPr>
              <a:defRPr/>
            </a:pPr>
            <a:fld id="{C317011E-F35C-4234-9913-B20431CAFD04}" type="slidenum">
              <a:rPr lang="en-US" smtClean="0"/>
              <a:pPr>
                <a:defRPr/>
              </a:pPr>
              <a:t>20</a:t>
            </a:fld>
            <a:endParaRPr lang="en-US" dirty="0"/>
          </a:p>
        </p:txBody>
      </p:sp>
    </p:spTree>
    <p:extLst>
      <p:ext uri="{BB962C8B-B14F-4D97-AF65-F5344CB8AC3E}">
        <p14:creationId xmlns:p14="http://schemas.microsoft.com/office/powerpoint/2010/main" val="1835298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i="1" dirty="0" smtClean="0">
                <a:cs typeface="Arial" charset="0"/>
              </a:rPr>
              <a:t>Interpersonal demands </a:t>
            </a:r>
            <a:r>
              <a:rPr lang="en-US" dirty="0" smtClean="0">
                <a:cs typeface="Arial" charset="0"/>
              </a:rPr>
              <a:t>are pressures created by other employees. Lack of social support from colleagues and poor interpersonal relationships can cause considerable stress, especially among employees with a high social need.</a:t>
            </a:r>
          </a:p>
          <a:p>
            <a:pPr eaLnBrk="1" hangingPunct="1"/>
            <a:endParaRPr lang="en-US" dirty="0" smtClean="0">
              <a:cs typeface="Arial" charset="0"/>
            </a:endParaRPr>
          </a:p>
          <a:p>
            <a:pPr eaLnBrk="1" hangingPunct="1"/>
            <a:r>
              <a:rPr lang="en-US" i="1" dirty="0" smtClean="0">
                <a:cs typeface="Arial" charset="0"/>
              </a:rPr>
              <a:t>Organization structure </a:t>
            </a:r>
            <a:r>
              <a:rPr lang="en-US" dirty="0" smtClean="0">
                <a:cs typeface="Arial" charset="0"/>
              </a:rPr>
              <a:t>can increase stress. Excessive rules and an employee’s lack of opportunity to participate in decisions that affect him or her are examples of structural variables that might be potential sources of stress.</a:t>
            </a:r>
          </a:p>
          <a:p>
            <a:pPr eaLnBrk="1" hangingPunct="1"/>
            <a:endParaRPr lang="en-US" dirty="0" smtClean="0">
              <a:cs typeface="Arial" charset="0"/>
            </a:endParaRPr>
          </a:p>
          <a:p>
            <a:pPr eaLnBrk="1" hangingPunct="1"/>
            <a:r>
              <a:rPr lang="en-US" i="1" dirty="0" smtClean="0">
                <a:cs typeface="Arial" charset="0"/>
              </a:rPr>
              <a:t>Organizational leadership </a:t>
            </a:r>
            <a:r>
              <a:rPr lang="en-US" dirty="0" smtClean="0">
                <a:cs typeface="Arial" charset="0"/>
              </a:rPr>
              <a:t>represents the supervisory style of the organization’s managers. Some managers create a culture characterized by tension, fear, and anxiety. They establish unrealistic pressures to perform in the short run, impose excessively tight controls, and routinely fire employees who don’t measure up. This style of leadership filters down through the organization and affects all employees.</a:t>
            </a:r>
          </a:p>
        </p:txBody>
      </p:sp>
      <p:sp>
        <p:nvSpPr>
          <p:cNvPr id="4" name="Slide Number Placeholder 3"/>
          <p:cNvSpPr>
            <a:spLocks noGrp="1"/>
          </p:cNvSpPr>
          <p:nvPr>
            <p:ph type="sldNum" sz="quarter" idx="5"/>
          </p:nvPr>
        </p:nvSpPr>
        <p:spPr/>
        <p:txBody>
          <a:bodyPr/>
          <a:lstStyle/>
          <a:p>
            <a:pPr>
              <a:defRPr/>
            </a:pPr>
            <a:fld id="{FA55D726-5F51-4E64-8F91-04BF849DADCC}" type="slidenum">
              <a:rPr lang="en-US" smtClean="0"/>
              <a:pPr>
                <a:defRPr/>
              </a:pPr>
              <a:t>21</a:t>
            </a:fld>
            <a:endParaRPr lang="en-US" dirty="0"/>
          </a:p>
        </p:txBody>
      </p:sp>
    </p:spTree>
    <p:extLst>
      <p:ext uri="{BB962C8B-B14F-4D97-AF65-F5344CB8AC3E}">
        <p14:creationId xmlns:p14="http://schemas.microsoft.com/office/powerpoint/2010/main" val="290039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smtClean="0">
                <a:cs typeface="Arial" charset="0"/>
              </a:rPr>
              <a:t>Organizations face change because external and internal factors create the need for change (see Exhibit 7-1).</a:t>
            </a:r>
          </a:p>
        </p:txBody>
      </p:sp>
      <p:sp>
        <p:nvSpPr>
          <p:cNvPr id="4" name="Slide Number Placeholder 3"/>
          <p:cNvSpPr>
            <a:spLocks noGrp="1"/>
          </p:cNvSpPr>
          <p:nvPr>
            <p:ph type="sldNum" sz="quarter" idx="5"/>
          </p:nvPr>
        </p:nvSpPr>
        <p:spPr/>
        <p:txBody>
          <a:bodyPr/>
          <a:lstStyle/>
          <a:p>
            <a:pPr>
              <a:defRPr/>
            </a:pPr>
            <a:fld id="{7D6F43B9-499B-4520-B70C-98B26125E637}" type="slidenum">
              <a:rPr lang="en-US" smtClean="0"/>
              <a:pPr>
                <a:defRPr/>
              </a:pPr>
              <a:t>4</a:t>
            </a:fld>
            <a:endParaRPr lang="en-US" dirty="0"/>
          </a:p>
        </p:txBody>
      </p:sp>
    </p:spTree>
    <p:extLst>
      <p:ext uri="{BB962C8B-B14F-4D97-AF65-F5344CB8AC3E}">
        <p14:creationId xmlns:p14="http://schemas.microsoft.com/office/powerpoint/2010/main" val="20809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smtClean="0">
                <a:cs typeface="Arial" charset="0"/>
              </a:rPr>
              <a:t>Personal factors that can create stress include family issues, personal economic problems, and inherent personality characteristics. Because employees bring their personal problems to work with them, a full understanding of employee stress requires a manager to be understanding of these personal factors.</a:t>
            </a:r>
          </a:p>
          <a:p>
            <a:pPr eaLnBrk="1" hangingPunct="1"/>
            <a:endParaRPr lang="en-US" dirty="0" smtClean="0">
              <a:cs typeface="Arial" charset="0"/>
            </a:endParaRPr>
          </a:p>
          <a:p>
            <a:pPr eaLnBrk="1" hangingPunct="1"/>
            <a:r>
              <a:rPr lang="en-US" b="1" dirty="0" smtClean="0">
                <a:cs typeface="Arial" charset="0"/>
              </a:rPr>
              <a:t>Type A personality </a:t>
            </a:r>
            <a:r>
              <a:rPr lang="en-US" dirty="0" smtClean="0">
                <a:cs typeface="Arial" charset="0"/>
              </a:rPr>
              <a:t>is characterized by chronic feelings of a sense of time urgency, an excessive competitive drive, and difficulty accepting and enjoying leisure time. The opposite of Type A is </a:t>
            </a:r>
            <a:r>
              <a:rPr lang="en-US" b="1" dirty="0" smtClean="0">
                <a:cs typeface="Arial" charset="0"/>
              </a:rPr>
              <a:t>Type B personality</a:t>
            </a:r>
            <a:r>
              <a:rPr lang="en-US" dirty="0" smtClean="0">
                <a:cs typeface="Arial" charset="0"/>
              </a:rPr>
              <a:t>. Type </a:t>
            </a:r>
            <a:r>
              <a:rPr lang="en-US" dirty="0" err="1" smtClean="0">
                <a:cs typeface="Arial" charset="0"/>
              </a:rPr>
              <a:t>Bs</a:t>
            </a:r>
            <a:r>
              <a:rPr lang="en-US" dirty="0" smtClean="0">
                <a:cs typeface="Arial" charset="0"/>
              </a:rPr>
              <a:t> don’t suffer from time urgency or impatience. Until recently, it was believed that Type As were more likely to experience stress on and off the job. A closer analysis of the evidence, however, has produced new conclusions. Studies show that only the hostility and anger associated with Type A behavior are actually associated with the negative effects of stress. And Type </a:t>
            </a:r>
            <a:r>
              <a:rPr lang="en-US" dirty="0" err="1" smtClean="0">
                <a:cs typeface="Arial" charset="0"/>
              </a:rPr>
              <a:t>Bs</a:t>
            </a:r>
            <a:r>
              <a:rPr lang="en-US" dirty="0" smtClean="0">
                <a:cs typeface="Arial" charset="0"/>
              </a:rPr>
              <a:t> are just as susceptible to the same anxiety-producing elements.</a:t>
            </a:r>
          </a:p>
        </p:txBody>
      </p:sp>
      <p:sp>
        <p:nvSpPr>
          <p:cNvPr id="4" name="Slide Number Placeholder 3"/>
          <p:cNvSpPr>
            <a:spLocks noGrp="1"/>
          </p:cNvSpPr>
          <p:nvPr>
            <p:ph type="sldNum" sz="quarter" idx="5"/>
          </p:nvPr>
        </p:nvSpPr>
        <p:spPr/>
        <p:txBody>
          <a:bodyPr/>
          <a:lstStyle/>
          <a:p>
            <a:pPr>
              <a:defRPr/>
            </a:pPr>
            <a:fld id="{BFC1A162-53B4-4BD8-86F3-D466CDF6EB96}" type="slidenum">
              <a:rPr lang="en-US" smtClean="0"/>
              <a:pPr>
                <a:defRPr/>
              </a:pPr>
              <a:t>22</a:t>
            </a:fld>
            <a:endParaRPr lang="en-US" dirty="0"/>
          </a:p>
        </p:txBody>
      </p:sp>
    </p:spTree>
    <p:extLst>
      <p:ext uri="{BB962C8B-B14F-4D97-AF65-F5344CB8AC3E}">
        <p14:creationId xmlns:p14="http://schemas.microsoft.com/office/powerpoint/2010/main" val="617369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dirty="0" smtClean="0">
                <a:cs typeface="Arial" charset="0"/>
              </a:rPr>
              <a:t>As Exhibit 7-7 shows, stress symptoms can be grouped under three general categories: physical, psychological, and behavioral. All of these</a:t>
            </a:r>
            <a:r>
              <a:rPr lang="en-US" baseline="0" dirty="0" smtClean="0">
                <a:cs typeface="Arial" charset="0"/>
              </a:rPr>
              <a:t> </a:t>
            </a:r>
            <a:r>
              <a:rPr lang="en-US" dirty="0" smtClean="0">
                <a:cs typeface="Arial" charset="0"/>
              </a:rPr>
              <a:t>can significantly affect an employee’s work.</a:t>
            </a:r>
          </a:p>
        </p:txBody>
      </p:sp>
      <p:sp>
        <p:nvSpPr>
          <p:cNvPr id="4" name="Slide Number Placeholder 3"/>
          <p:cNvSpPr>
            <a:spLocks noGrp="1"/>
          </p:cNvSpPr>
          <p:nvPr>
            <p:ph type="sldNum" sz="quarter" idx="5"/>
          </p:nvPr>
        </p:nvSpPr>
        <p:spPr/>
        <p:txBody>
          <a:bodyPr/>
          <a:lstStyle/>
          <a:p>
            <a:pPr>
              <a:defRPr/>
            </a:pPr>
            <a:fld id="{10CAABE1-03FC-4301-B7C7-0E17AD5C70DC}" type="slidenum">
              <a:rPr lang="en-US" smtClean="0"/>
              <a:pPr>
                <a:defRPr/>
              </a:pPr>
              <a:t>23</a:t>
            </a:fld>
            <a:endParaRPr lang="en-US" dirty="0"/>
          </a:p>
        </p:txBody>
      </p:sp>
    </p:spTree>
    <p:extLst>
      <p:ext uri="{BB962C8B-B14F-4D97-AF65-F5344CB8AC3E}">
        <p14:creationId xmlns:p14="http://schemas.microsoft.com/office/powerpoint/2010/main" val="3959011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smtClean="0">
                <a:cs typeface="Arial" charset="0"/>
              </a:rPr>
              <a:t>Because stress can never be totally eliminated from a person’s life, managers want to reduce the stress that leads to dysfunctional work behavior. How? Through controlling certain organizational factors to reduce job-related stress, and to a more limited extent, offering help for personal stress.</a:t>
            </a:r>
          </a:p>
          <a:p>
            <a:pPr eaLnBrk="1" hangingPunct="1"/>
            <a:endParaRPr lang="en-US" dirty="0" smtClean="0">
              <a:cs typeface="Arial" charset="0"/>
            </a:endParaRPr>
          </a:p>
          <a:p>
            <a:pPr eaLnBrk="1" hangingPunct="1"/>
            <a:r>
              <a:rPr lang="en-US" dirty="0" smtClean="0">
                <a:cs typeface="Arial" charset="0"/>
              </a:rPr>
              <a:t>Things managers can do in terms of job-related factors begin with employee selection. Managers need to make sure an employee’s abilities match the job requirements. When employees are in over their heads, their stress levels are typically high. A realistic job preview during the selection process can minimize stress by reducing ambiguity over job expectations. Improved organizational communications will keep</a:t>
            </a:r>
            <a:r>
              <a:rPr lang="en-US" baseline="0" dirty="0" smtClean="0">
                <a:cs typeface="Arial" charset="0"/>
              </a:rPr>
              <a:t> </a:t>
            </a:r>
            <a:r>
              <a:rPr lang="en-US" dirty="0" smtClean="0">
                <a:cs typeface="Arial" charset="0"/>
              </a:rPr>
              <a:t>ambiguity-induced stress to a minimum. Similarly, a performance planning program such as MBO (management by objectives) will clarify job responsibilities, provide clear performance goals, and reduce ambiguity through feedback. Job redesign is also a way to reduce stress. If stress can be traced to boredom or to work overload, jobs</a:t>
            </a:r>
            <a:r>
              <a:rPr lang="en-US" baseline="0" dirty="0" smtClean="0">
                <a:cs typeface="Arial" charset="0"/>
              </a:rPr>
              <a:t> </a:t>
            </a:r>
            <a:r>
              <a:rPr lang="en-US" dirty="0" smtClean="0">
                <a:cs typeface="Arial" charset="0"/>
              </a:rPr>
              <a:t>should be redesigned to increase challenge or to reduce the workload.</a:t>
            </a:r>
          </a:p>
        </p:txBody>
      </p:sp>
      <p:sp>
        <p:nvSpPr>
          <p:cNvPr id="4" name="Slide Number Placeholder 3"/>
          <p:cNvSpPr>
            <a:spLocks noGrp="1"/>
          </p:cNvSpPr>
          <p:nvPr>
            <p:ph type="sldNum" sz="quarter" idx="5"/>
          </p:nvPr>
        </p:nvSpPr>
        <p:spPr/>
        <p:txBody>
          <a:bodyPr/>
          <a:lstStyle/>
          <a:p>
            <a:pPr>
              <a:defRPr/>
            </a:pPr>
            <a:fld id="{48C016CE-531D-4DD4-8ABE-8F72B7246F59}" type="slidenum">
              <a:rPr lang="en-US" smtClean="0"/>
              <a:pPr>
                <a:defRPr/>
              </a:pPr>
              <a:t>24</a:t>
            </a:fld>
            <a:endParaRPr lang="en-US" dirty="0"/>
          </a:p>
        </p:txBody>
      </p:sp>
    </p:spTree>
    <p:extLst>
      <p:ext uri="{BB962C8B-B14F-4D97-AF65-F5344CB8AC3E}">
        <p14:creationId xmlns:p14="http://schemas.microsoft.com/office/powerpoint/2010/main" val="4115268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smtClean="0">
                <a:cs typeface="Arial" charset="0"/>
              </a:rPr>
              <a:t>What does it take to be a change-capable organization? Exhibit 7-8 summarizes the characteristics.</a:t>
            </a:r>
          </a:p>
        </p:txBody>
      </p:sp>
      <p:sp>
        <p:nvSpPr>
          <p:cNvPr id="4" name="Slide Number Placeholder 3"/>
          <p:cNvSpPr>
            <a:spLocks noGrp="1"/>
          </p:cNvSpPr>
          <p:nvPr>
            <p:ph type="sldNum" sz="quarter" idx="5"/>
          </p:nvPr>
        </p:nvSpPr>
        <p:spPr/>
        <p:txBody>
          <a:bodyPr/>
          <a:lstStyle/>
          <a:p>
            <a:pPr>
              <a:defRPr/>
            </a:pPr>
            <a:fld id="{E9C61531-AE8A-46A2-A708-CFCC1D936EBB}" type="slidenum">
              <a:rPr lang="en-US" smtClean="0"/>
              <a:pPr>
                <a:defRPr/>
              </a:pPr>
              <a:t>25</a:t>
            </a:fld>
            <a:endParaRPr lang="en-US" dirty="0"/>
          </a:p>
        </p:txBody>
      </p:sp>
    </p:spTree>
    <p:extLst>
      <p:ext uri="{BB962C8B-B14F-4D97-AF65-F5344CB8AC3E}">
        <p14:creationId xmlns:p14="http://schemas.microsoft.com/office/powerpoint/2010/main" val="2108726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dirty="0" smtClean="0">
                <a:cs typeface="Arial" charset="0"/>
              </a:rPr>
              <a:t>The definition of innovation varies widely, depending on who you ask. We’re going to define it by first looking at the concept of creativity. </a:t>
            </a:r>
            <a:r>
              <a:rPr lang="en-US" b="1" dirty="0" smtClean="0">
                <a:cs typeface="Arial" charset="0"/>
              </a:rPr>
              <a:t>Creativity </a:t>
            </a:r>
            <a:r>
              <a:rPr lang="en-US" dirty="0" smtClean="0">
                <a:cs typeface="Arial" charset="0"/>
              </a:rPr>
              <a:t>refers to the ability to combine ideas in a unique way or to make unusual associations between ideas.</a:t>
            </a:r>
          </a:p>
          <a:p>
            <a:pPr eaLnBrk="1" hangingPunct="1"/>
            <a:endParaRPr lang="en-US" dirty="0" smtClean="0">
              <a:cs typeface="Arial" charset="0"/>
            </a:endParaRPr>
          </a:p>
          <a:p>
            <a:pPr eaLnBrk="1" hangingPunct="1"/>
            <a:r>
              <a:rPr lang="en-US" dirty="0" smtClean="0">
                <a:cs typeface="Arial" charset="0"/>
              </a:rPr>
              <a:t>The outcomes of the creative process need to be turned into useful products or work methods, which is defined as </a:t>
            </a:r>
            <a:r>
              <a:rPr lang="en-US" b="1" dirty="0" smtClean="0">
                <a:cs typeface="Arial" charset="0"/>
              </a:rPr>
              <a:t>innovation</a:t>
            </a:r>
            <a:r>
              <a:rPr lang="en-US" dirty="0" smtClean="0">
                <a:cs typeface="Arial" charset="0"/>
              </a:rPr>
              <a:t>. Thus, the innovative organization is characterized by its ability to generate new ideas that are implemented into new products, processes, and procedures designed to be useful—that is, to channel creativity into useful outcomes.</a:t>
            </a:r>
          </a:p>
        </p:txBody>
      </p:sp>
      <p:sp>
        <p:nvSpPr>
          <p:cNvPr id="4" name="Slide Number Placeholder 3"/>
          <p:cNvSpPr>
            <a:spLocks noGrp="1"/>
          </p:cNvSpPr>
          <p:nvPr>
            <p:ph type="sldNum" sz="quarter" idx="5"/>
          </p:nvPr>
        </p:nvSpPr>
        <p:spPr/>
        <p:txBody>
          <a:bodyPr/>
          <a:lstStyle/>
          <a:p>
            <a:pPr>
              <a:defRPr/>
            </a:pPr>
            <a:fld id="{003FB942-0DC0-441E-874D-8A3AED3C6D67}" type="slidenum">
              <a:rPr lang="en-US" smtClean="0"/>
              <a:pPr>
                <a:defRPr/>
              </a:pPr>
              <a:t>26</a:t>
            </a:fld>
            <a:endParaRPr lang="en-US" dirty="0"/>
          </a:p>
        </p:txBody>
      </p:sp>
    </p:spTree>
    <p:extLst>
      <p:ext uri="{BB962C8B-B14F-4D97-AF65-F5344CB8AC3E}">
        <p14:creationId xmlns:p14="http://schemas.microsoft.com/office/powerpoint/2010/main" val="3001230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dirty="0" smtClean="0">
                <a:cs typeface="Arial" charset="0"/>
              </a:rPr>
              <a:t>Having creative people isn’t enough. It takes the right environment to help transform those inputs into innovative products or work methods. This “right” environment—that is, an environment that stimulates innovation—includes three variables: the organization’s structure, culture,</a:t>
            </a:r>
            <a:r>
              <a:rPr lang="en-US" baseline="0" dirty="0" smtClean="0">
                <a:cs typeface="Arial" charset="0"/>
              </a:rPr>
              <a:t> </a:t>
            </a:r>
            <a:r>
              <a:rPr lang="en-US" dirty="0" smtClean="0">
                <a:cs typeface="Arial" charset="0"/>
              </a:rPr>
              <a:t>and human resource practices as illustrated in Exhibit 7-9.</a:t>
            </a:r>
          </a:p>
        </p:txBody>
      </p:sp>
      <p:sp>
        <p:nvSpPr>
          <p:cNvPr id="4" name="Slide Number Placeholder 3"/>
          <p:cNvSpPr>
            <a:spLocks noGrp="1"/>
          </p:cNvSpPr>
          <p:nvPr>
            <p:ph type="sldNum" sz="quarter" idx="5"/>
          </p:nvPr>
        </p:nvSpPr>
        <p:spPr/>
        <p:txBody>
          <a:bodyPr/>
          <a:lstStyle/>
          <a:p>
            <a:pPr>
              <a:defRPr/>
            </a:pPr>
            <a:fld id="{86B7A02B-FA95-4947-84F8-3667A5DDB607}" type="slidenum">
              <a:rPr lang="en-US" smtClean="0"/>
              <a:pPr>
                <a:defRPr/>
              </a:pPr>
              <a:t>27</a:t>
            </a:fld>
            <a:endParaRPr lang="en-US" dirty="0"/>
          </a:p>
        </p:txBody>
      </p:sp>
    </p:spTree>
    <p:extLst>
      <p:ext uri="{BB962C8B-B14F-4D97-AF65-F5344CB8AC3E}">
        <p14:creationId xmlns:p14="http://schemas.microsoft.com/office/powerpoint/2010/main" val="3137699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r>
              <a:rPr lang="en-US" dirty="0" smtClean="0">
                <a:cs typeface="Arial" charset="0"/>
              </a:rPr>
              <a:t>An organization’s structure can have a huge impact on innovativeness.  An organic-type structure positively influences innovation. Because this structure is low in formalization, centralization, and work specialization, it facilitates the flexibility</a:t>
            </a:r>
            <a:r>
              <a:rPr lang="en-US" baseline="0" dirty="0" smtClean="0">
                <a:cs typeface="Arial" charset="0"/>
              </a:rPr>
              <a:t> </a:t>
            </a:r>
            <a:r>
              <a:rPr lang="en-US" dirty="0" smtClean="0">
                <a:cs typeface="Arial" charset="0"/>
              </a:rPr>
              <a:t>and sharing of ideas that are critical to innovation. </a:t>
            </a:r>
          </a:p>
          <a:p>
            <a:pPr eaLnBrk="1" hangingPunct="1"/>
            <a:endParaRPr lang="en-US" dirty="0" smtClean="0">
              <a:cs typeface="Arial" charset="0"/>
            </a:endParaRPr>
          </a:p>
          <a:p>
            <a:pPr eaLnBrk="1" hangingPunct="1"/>
            <a:r>
              <a:rPr lang="en-US" dirty="0" smtClean="0">
                <a:cs typeface="Arial" charset="0"/>
              </a:rPr>
              <a:t>The availability of plentiful resources provides a key building block for innovation. With an abundance of resources, managers can afford to purchase innovations, can afford the cost of instituting innovations, and can absorb failures. For example, at Smart Balance Inc.,</a:t>
            </a:r>
            <a:r>
              <a:rPr lang="en-US" baseline="0" dirty="0" smtClean="0">
                <a:cs typeface="Arial" charset="0"/>
              </a:rPr>
              <a:t> </a:t>
            </a:r>
            <a:r>
              <a:rPr lang="en-US" dirty="0" smtClean="0">
                <a:cs typeface="Arial" charset="0"/>
              </a:rPr>
              <a:t>the heart-healthy food developer uses its resources efficiently by focusing on product development and outsourcing almost everything else, including manufacturing, product distribution, and sales. The company’s CEO says this approach allows them</a:t>
            </a:r>
            <a:r>
              <a:rPr lang="en-US" baseline="0" dirty="0" smtClean="0">
                <a:cs typeface="Arial" charset="0"/>
              </a:rPr>
              <a:t> </a:t>
            </a:r>
            <a:r>
              <a:rPr lang="en-US" dirty="0" smtClean="0">
                <a:cs typeface="Arial" charset="0"/>
              </a:rPr>
              <a:t>to be “a pretty aggressive innovator” even during economic downturns.</a:t>
            </a:r>
            <a:r>
              <a:rPr lang="en-US" baseline="0" dirty="0" smtClean="0">
                <a:cs typeface="Arial" charset="0"/>
              </a:rPr>
              <a:t> Additionally, </a:t>
            </a:r>
            <a:r>
              <a:rPr lang="en-US" dirty="0" smtClean="0">
                <a:cs typeface="Arial" charset="0"/>
              </a:rPr>
              <a:t>frequent communication between organizational units helps break down barriers to innovation.</a:t>
            </a:r>
          </a:p>
        </p:txBody>
      </p:sp>
      <p:sp>
        <p:nvSpPr>
          <p:cNvPr id="4" name="Slide Number Placeholder 3"/>
          <p:cNvSpPr>
            <a:spLocks noGrp="1"/>
          </p:cNvSpPr>
          <p:nvPr>
            <p:ph type="sldNum" sz="quarter" idx="5"/>
          </p:nvPr>
        </p:nvSpPr>
        <p:spPr/>
        <p:txBody>
          <a:bodyPr/>
          <a:lstStyle/>
          <a:p>
            <a:pPr>
              <a:defRPr/>
            </a:pPr>
            <a:fld id="{52A88CE3-406B-4054-9AB6-E7E577E3A002}" type="slidenum">
              <a:rPr lang="en-US" smtClean="0"/>
              <a:pPr>
                <a:defRPr/>
              </a:pPr>
              <a:t>28</a:t>
            </a:fld>
            <a:endParaRPr lang="en-US" dirty="0"/>
          </a:p>
        </p:txBody>
      </p:sp>
    </p:spTree>
    <p:extLst>
      <p:ext uri="{BB962C8B-B14F-4D97-AF65-F5344CB8AC3E}">
        <p14:creationId xmlns:p14="http://schemas.microsoft.com/office/powerpoint/2010/main" val="1780278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dirty="0" smtClean="0">
                <a:cs typeface="Arial" charset="0"/>
              </a:rPr>
              <a:t>Innovative organizations try to minimize extreme time pressures on creative activities despite the demands of whitewater</a:t>
            </a:r>
            <a:r>
              <a:rPr lang="en-US" baseline="0" dirty="0" smtClean="0">
                <a:cs typeface="Arial" charset="0"/>
              </a:rPr>
              <a:t> </a:t>
            </a:r>
            <a:r>
              <a:rPr lang="en-US" dirty="0" smtClean="0">
                <a:cs typeface="Arial" charset="0"/>
              </a:rPr>
              <a:t>rapids environments. Although time pressures may spur people to work harder and may make them feel more creative, studies</a:t>
            </a:r>
            <a:r>
              <a:rPr lang="en-US" baseline="0" dirty="0" smtClean="0">
                <a:cs typeface="Arial" charset="0"/>
              </a:rPr>
              <a:t> </a:t>
            </a:r>
            <a:r>
              <a:rPr lang="en-US" dirty="0" smtClean="0">
                <a:cs typeface="Arial" charset="0"/>
              </a:rPr>
              <a:t>show that it actually causes them to be less creative.</a:t>
            </a:r>
          </a:p>
          <a:p>
            <a:pPr eaLnBrk="1" hangingPunct="1"/>
            <a:endParaRPr lang="en-US" dirty="0" smtClean="0">
              <a:cs typeface="Arial" charset="0"/>
            </a:endParaRPr>
          </a:p>
          <a:p>
            <a:pPr eaLnBrk="1" hangingPunct="1"/>
            <a:r>
              <a:rPr lang="en-US" dirty="0" smtClean="0">
                <a:cs typeface="Arial" charset="0"/>
              </a:rPr>
              <a:t>Finally, studies have shown that an employee’s creative performance was enhanced when an organization’s structure explicitly supported creativity. Beneficial kinds of support included things like encouragement, open communication, readiness to listen, and useful feedback.</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3E0DEAE7-2802-4846-88F4-52D458849516}" type="slidenum">
              <a:rPr lang="en-US" smtClean="0"/>
              <a:pPr>
                <a:defRPr/>
              </a:pPr>
              <a:t>29</a:t>
            </a:fld>
            <a:endParaRPr lang="en-US" dirty="0"/>
          </a:p>
        </p:txBody>
      </p:sp>
    </p:spTree>
    <p:extLst>
      <p:ext uri="{BB962C8B-B14F-4D97-AF65-F5344CB8AC3E}">
        <p14:creationId xmlns:p14="http://schemas.microsoft.com/office/powerpoint/2010/main" val="1675228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r>
              <a:rPr lang="en-US" dirty="0" smtClean="0">
                <a:cs typeface="Arial" charset="0"/>
              </a:rPr>
              <a:t>Innovative organizations tend to have similar cultures. They encourage experimentation, set creativity goals, reward both successes and failures, and celebrate mistakes. An innovative organization is likely to have the following characteristics.</a:t>
            </a:r>
          </a:p>
          <a:p>
            <a:pPr eaLnBrk="1" hangingPunct="1"/>
            <a:endParaRPr lang="en-US" dirty="0" smtClean="0">
              <a:cs typeface="Arial" charset="0"/>
            </a:endParaRPr>
          </a:p>
          <a:p>
            <a:pPr eaLnBrk="1" hangingPunct="1"/>
            <a:r>
              <a:rPr lang="en-US" i="1" dirty="0" smtClean="0">
                <a:cs typeface="Arial" charset="0"/>
              </a:rPr>
              <a:t>Accept ambiguity. </a:t>
            </a:r>
            <a:r>
              <a:rPr lang="en-US" dirty="0" smtClean="0">
                <a:cs typeface="Arial" charset="0"/>
              </a:rPr>
              <a:t>Too much emphasis on objectivity, and specificity constrains</a:t>
            </a:r>
            <a:r>
              <a:rPr lang="en-US" baseline="0" dirty="0" smtClean="0">
                <a:cs typeface="Arial" charset="0"/>
              </a:rPr>
              <a:t> </a:t>
            </a:r>
            <a:r>
              <a:rPr lang="en-US" dirty="0" smtClean="0">
                <a:cs typeface="Arial" charset="0"/>
              </a:rPr>
              <a:t>creativity. </a:t>
            </a:r>
          </a:p>
          <a:p>
            <a:pPr eaLnBrk="1" hangingPunct="1"/>
            <a:endParaRPr lang="en-US" dirty="0" smtClean="0">
              <a:cs typeface="Arial" charset="0"/>
            </a:endParaRPr>
          </a:p>
          <a:p>
            <a:pPr eaLnBrk="1" hangingPunct="1"/>
            <a:r>
              <a:rPr lang="en-US" i="1" dirty="0" smtClean="0">
                <a:cs typeface="Arial" charset="0"/>
              </a:rPr>
              <a:t>Tolerate the impractical. </a:t>
            </a:r>
            <a:r>
              <a:rPr lang="en-US" dirty="0" smtClean="0">
                <a:cs typeface="Arial" charset="0"/>
              </a:rPr>
              <a:t>Individuals who offer impractical, even foolish, answers</a:t>
            </a:r>
            <a:r>
              <a:rPr lang="en-US" baseline="0" dirty="0" smtClean="0">
                <a:cs typeface="Arial" charset="0"/>
              </a:rPr>
              <a:t> </a:t>
            </a:r>
            <a:r>
              <a:rPr lang="en-US" dirty="0" smtClean="0">
                <a:cs typeface="Arial" charset="0"/>
              </a:rPr>
              <a:t>to what-if questions are not stifled. What at first seems impractical might lead to</a:t>
            </a:r>
            <a:r>
              <a:rPr lang="en-US" baseline="0" dirty="0" smtClean="0">
                <a:cs typeface="Arial" charset="0"/>
              </a:rPr>
              <a:t> </a:t>
            </a:r>
            <a:r>
              <a:rPr lang="fr-FR" dirty="0" smtClean="0">
                <a:cs typeface="Arial" charset="0"/>
              </a:rPr>
              <a:t>innovative solutions. Encourage entrepreneurial thinking.</a:t>
            </a:r>
          </a:p>
          <a:p>
            <a:pPr eaLnBrk="1" hangingPunct="1"/>
            <a:endParaRPr lang="fr-FR" dirty="0" smtClean="0">
              <a:cs typeface="Arial" charset="0"/>
            </a:endParaRPr>
          </a:p>
          <a:p>
            <a:pPr eaLnBrk="1" hangingPunct="1"/>
            <a:r>
              <a:rPr lang="en-US" i="1" dirty="0" smtClean="0">
                <a:cs typeface="Arial" charset="0"/>
              </a:rPr>
              <a:t>Keep external controls minimal. </a:t>
            </a:r>
            <a:r>
              <a:rPr lang="en-US" dirty="0" smtClean="0">
                <a:cs typeface="Arial" charset="0"/>
              </a:rPr>
              <a:t>Rules, regulations, policies, and similar organizational controls are kept to a minimum.</a:t>
            </a:r>
          </a:p>
        </p:txBody>
      </p:sp>
      <p:sp>
        <p:nvSpPr>
          <p:cNvPr id="4" name="Slide Number Placeholder 3"/>
          <p:cNvSpPr>
            <a:spLocks noGrp="1"/>
          </p:cNvSpPr>
          <p:nvPr>
            <p:ph type="sldNum" sz="quarter" idx="5"/>
          </p:nvPr>
        </p:nvSpPr>
        <p:spPr/>
        <p:txBody>
          <a:bodyPr/>
          <a:lstStyle/>
          <a:p>
            <a:pPr>
              <a:defRPr/>
            </a:pPr>
            <a:fld id="{5172211E-F4E7-408A-9FE8-3D5862F73EB5}" type="slidenum">
              <a:rPr lang="en-US" smtClean="0"/>
              <a:pPr>
                <a:defRPr/>
              </a:pPr>
              <a:t>30</a:t>
            </a:fld>
            <a:endParaRPr lang="en-US" dirty="0"/>
          </a:p>
        </p:txBody>
      </p:sp>
    </p:spTree>
    <p:extLst>
      <p:ext uri="{BB962C8B-B14F-4D97-AF65-F5344CB8AC3E}">
        <p14:creationId xmlns:p14="http://schemas.microsoft.com/office/powerpoint/2010/main" val="2580262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eaLnBrk="1" hangingPunct="1"/>
            <a:r>
              <a:rPr lang="en-US" i="1" dirty="0" smtClean="0">
                <a:cs typeface="Arial" charset="0"/>
              </a:rPr>
              <a:t>Tolerate risk. </a:t>
            </a:r>
            <a:r>
              <a:rPr lang="en-US" dirty="0" smtClean="0">
                <a:cs typeface="Arial" charset="0"/>
              </a:rPr>
              <a:t>Employees are encouraged to experiment without fear of consequences should they fail. “Failure, and how companies deal with failure, is a very big part of innovation.” Treat mistakes as learning opportunities.</a:t>
            </a:r>
          </a:p>
          <a:p>
            <a:pPr eaLnBrk="1" hangingPunct="1"/>
            <a:endParaRPr lang="en-US" dirty="0" smtClean="0">
              <a:cs typeface="Arial" charset="0"/>
            </a:endParaRPr>
          </a:p>
          <a:p>
            <a:pPr eaLnBrk="1" hangingPunct="1"/>
            <a:r>
              <a:rPr lang="en-US" i="1" dirty="0" smtClean="0">
                <a:cs typeface="Arial" charset="0"/>
              </a:rPr>
              <a:t>Tolerate conflict. </a:t>
            </a:r>
            <a:r>
              <a:rPr lang="en-US" dirty="0" smtClean="0">
                <a:cs typeface="Arial" charset="0"/>
              </a:rPr>
              <a:t>Diversity of opinions is encouraged. Harmony and agreement between individuals or units are </a:t>
            </a:r>
            <a:r>
              <a:rPr lang="en-US" i="1" dirty="0" smtClean="0">
                <a:cs typeface="Arial" charset="0"/>
              </a:rPr>
              <a:t>not </a:t>
            </a:r>
            <a:r>
              <a:rPr lang="en-US" dirty="0" smtClean="0">
                <a:cs typeface="Arial" charset="0"/>
              </a:rPr>
              <a:t>assumed to be evidence of high performance.</a:t>
            </a:r>
          </a:p>
          <a:p>
            <a:pPr eaLnBrk="1" hangingPunct="1"/>
            <a:endParaRPr lang="en-US" dirty="0" smtClean="0">
              <a:cs typeface="Arial" charset="0"/>
            </a:endParaRPr>
          </a:p>
          <a:p>
            <a:pPr eaLnBrk="1" hangingPunct="1"/>
            <a:r>
              <a:rPr lang="en-US" i="1" dirty="0" smtClean="0">
                <a:cs typeface="Arial" charset="0"/>
              </a:rPr>
              <a:t>Focus on ends rather than means. </a:t>
            </a:r>
            <a:r>
              <a:rPr lang="en-US" dirty="0" smtClean="0">
                <a:cs typeface="Arial" charset="0"/>
              </a:rPr>
              <a:t>Goals are made clear, and individuals are encouraged to consider alternative routes toward meeting the goals. Focusing on ends suggests that several right answers might be possible for any given problem.</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E56AFD00-05C5-43F4-A5D7-8E6F0A6BF778}" type="slidenum">
              <a:rPr lang="en-US" smtClean="0"/>
              <a:pPr>
                <a:defRPr/>
              </a:pPr>
              <a:t>31</a:t>
            </a:fld>
            <a:endParaRPr lang="en-US" dirty="0"/>
          </a:p>
        </p:txBody>
      </p:sp>
    </p:spTree>
    <p:extLst>
      <p:ext uri="{BB962C8B-B14F-4D97-AF65-F5344CB8AC3E}">
        <p14:creationId xmlns:p14="http://schemas.microsoft.com/office/powerpoint/2010/main" val="721819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dirty="0" smtClean="0">
                <a:cs typeface="Arial" charset="0"/>
              </a:rPr>
              <a:t>At one time, the calm waters metaphor was fairly descriptive of the situation managers faced. It’s best discussed using Kurt </a:t>
            </a:r>
            <a:r>
              <a:rPr lang="en-US" dirty="0" err="1" smtClean="0">
                <a:cs typeface="Arial" charset="0"/>
              </a:rPr>
              <a:t>Lewin’s</a:t>
            </a:r>
            <a:r>
              <a:rPr lang="en-US" dirty="0" smtClean="0">
                <a:cs typeface="Arial" charset="0"/>
              </a:rPr>
              <a:t> three-step change process. According to </a:t>
            </a:r>
            <a:r>
              <a:rPr lang="en-US" dirty="0" err="1" smtClean="0">
                <a:cs typeface="Arial" charset="0"/>
              </a:rPr>
              <a:t>Lewin</a:t>
            </a:r>
            <a:r>
              <a:rPr lang="en-US" dirty="0" smtClean="0">
                <a:cs typeface="Arial" charset="0"/>
              </a:rPr>
              <a:t>, successful change can be planned and requires </a:t>
            </a:r>
            <a:r>
              <a:rPr lang="en-US" i="1" dirty="0" smtClean="0">
                <a:cs typeface="Arial" charset="0"/>
              </a:rPr>
              <a:t>unfreezing </a:t>
            </a:r>
            <a:r>
              <a:rPr lang="en-US" dirty="0" smtClean="0">
                <a:cs typeface="Arial" charset="0"/>
              </a:rPr>
              <a:t>the status quo, </a:t>
            </a:r>
            <a:r>
              <a:rPr lang="en-US" i="1" dirty="0" smtClean="0">
                <a:cs typeface="Arial" charset="0"/>
              </a:rPr>
              <a:t>changing </a:t>
            </a:r>
            <a:r>
              <a:rPr lang="en-US" dirty="0" smtClean="0">
                <a:cs typeface="Arial" charset="0"/>
              </a:rPr>
              <a:t>to a new</a:t>
            </a:r>
          </a:p>
          <a:p>
            <a:pPr eaLnBrk="1" hangingPunct="1"/>
            <a:r>
              <a:rPr lang="en-US" dirty="0" smtClean="0">
                <a:cs typeface="Arial" charset="0"/>
              </a:rPr>
              <a:t>state, and </a:t>
            </a:r>
            <a:r>
              <a:rPr lang="en-US" i="1" dirty="0" smtClean="0">
                <a:cs typeface="Arial" charset="0"/>
              </a:rPr>
              <a:t>refreezing </a:t>
            </a:r>
            <a:r>
              <a:rPr lang="en-US" dirty="0" smtClean="0">
                <a:cs typeface="Arial" charset="0"/>
              </a:rPr>
              <a:t>to make the change permanent.</a:t>
            </a:r>
          </a:p>
          <a:p>
            <a:pPr eaLnBrk="1" hangingPunct="1"/>
            <a:endParaRPr lang="en-US" dirty="0" smtClean="0">
              <a:cs typeface="Arial" charset="0"/>
            </a:endParaRPr>
          </a:p>
          <a:p>
            <a:pPr eaLnBrk="1" hangingPunct="1"/>
            <a:r>
              <a:rPr lang="en-US" dirty="0" smtClean="0">
                <a:cs typeface="Arial" charset="0"/>
              </a:rPr>
              <a:t>Increasingly, managers are realizing that the stability and predictability of the calm waters metaphor don’t exist. Disruptions in the status quo are not occasional and temporary, and they are not followed by a return to calm waters. Instead we have our second change metaphor—white-water rapids. Today, any organization that treats change as the occasional disturbance in an otherwise calm and stable world runs a great risk. Too much is changing too fast for an organization or its managers to be complacent.</a:t>
            </a:r>
          </a:p>
        </p:txBody>
      </p:sp>
      <p:sp>
        <p:nvSpPr>
          <p:cNvPr id="4" name="Slide Number Placeholder 3"/>
          <p:cNvSpPr>
            <a:spLocks noGrp="1"/>
          </p:cNvSpPr>
          <p:nvPr>
            <p:ph type="sldNum" sz="quarter" idx="5"/>
          </p:nvPr>
        </p:nvSpPr>
        <p:spPr/>
        <p:txBody>
          <a:bodyPr/>
          <a:lstStyle/>
          <a:p>
            <a:pPr>
              <a:defRPr/>
            </a:pPr>
            <a:fld id="{1A20ED57-3101-48BC-B9AF-516B85A4F1ED}" type="slidenum">
              <a:rPr lang="en-US" smtClean="0"/>
              <a:pPr>
                <a:defRPr/>
              </a:pPr>
              <a:t>5</a:t>
            </a:fld>
            <a:endParaRPr lang="en-US" dirty="0"/>
          </a:p>
        </p:txBody>
      </p:sp>
    </p:spTree>
    <p:extLst>
      <p:ext uri="{BB962C8B-B14F-4D97-AF65-F5344CB8AC3E}">
        <p14:creationId xmlns:p14="http://schemas.microsoft.com/office/powerpoint/2010/main" val="2399968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pPr eaLnBrk="1" hangingPunct="1"/>
            <a:r>
              <a:rPr lang="en-US" i="1" dirty="0" smtClean="0">
                <a:cs typeface="Arial" charset="0"/>
              </a:rPr>
              <a:t>Use an open-system focus. </a:t>
            </a:r>
            <a:r>
              <a:rPr lang="en-US" dirty="0" smtClean="0">
                <a:cs typeface="Arial" charset="0"/>
              </a:rPr>
              <a:t>Managers closely monitor the environment and respond to changes as they occur. For example, at Starbucks, product development depends on “inspiration field trips to view customers and trends.”</a:t>
            </a:r>
          </a:p>
          <a:p>
            <a:pPr eaLnBrk="1" hangingPunct="1"/>
            <a:endParaRPr lang="en-US" dirty="0" smtClean="0">
              <a:cs typeface="Arial" charset="0"/>
            </a:endParaRPr>
          </a:p>
          <a:p>
            <a:pPr eaLnBrk="1" hangingPunct="1"/>
            <a:r>
              <a:rPr lang="en-US" i="1" dirty="0" smtClean="0">
                <a:cs typeface="Arial" charset="0"/>
              </a:rPr>
              <a:t>Provide positive feedback. </a:t>
            </a:r>
            <a:r>
              <a:rPr lang="en-US" dirty="0" smtClean="0">
                <a:cs typeface="Arial" charset="0"/>
              </a:rPr>
              <a:t>Managers provide positive feedback, encouragement, and support so employees feel that their creative ideas receive attention.</a:t>
            </a:r>
          </a:p>
          <a:p>
            <a:pPr eaLnBrk="1" hangingPunct="1"/>
            <a:endParaRPr lang="en-US" dirty="0" smtClean="0">
              <a:cs typeface="Arial" charset="0"/>
            </a:endParaRPr>
          </a:p>
          <a:p>
            <a:pPr eaLnBrk="1" hangingPunct="1"/>
            <a:r>
              <a:rPr lang="en-US" i="1" dirty="0" smtClean="0">
                <a:cs typeface="Arial" charset="0"/>
              </a:rPr>
              <a:t>Exhibit empowering leadership. </a:t>
            </a:r>
            <a:r>
              <a:rPr lang="en-US" dirty="0" smtClean="0">
                <a:cs typeface="Arial" charset="0"/>
              </a:rPr>
              <a:t>Be a leader who lets organizational members know that the work they do is significant. Provide organizational members the opportunity to participate in decision-making. Show them you’re confident they can achieve high performance levels and outcomes. Being this type of leader will have a positive influence on creativity.</a:t>
            </a:r>
          </a:p>
        </p:txBody>
      </p:sp>
      <p:sp>
        <p:nvSpPr>
          <p:cNvPr id="4" name="Slide Number Placeholder 3"/>
          <p:cNvSpPr>
            <a:spLocks noGrp="1"/>
          </p:cNvSpPr>
          <p:nvPr>
            <p:ph type="sldNum" sz="quarter" idx="5"/>
          </p:nvPr>
        </p:nvSpPr>
        <p:spPr/>
        <p:txBody>
          <a:bodyPr/>
          <a:lstStyle/>
          <a:p>
            <a:pPr>
              <a:defRPr/>
            </a:pPr>
            <a:fld id="{6BE092AC-32FA-4C43-B572-1D997069BD44}" type="slidenum">
              <a:rPr lang="en-US" smtClean="0"/>
              <a:pPr>
                <a:defRPr/>
              </a:pPr>
              <a:t>32</a:t>
            </a:fld>
            <a:endParaRPr lang="en-US" dirty="0"/>
          </a:p>
        </p:txBody>
      </p:sp>
    </p:spTree>
    <p:extLst>
      <p:ext uri="{BB962C8B-B14F-4D97-AF65-F5344CB8AC3E}">
        <p14:creationId xmlns:p14="http://schemas.microsoft.com/office/powerpoint/2010/main" val="2081498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pPr eaLnBrk="1" hangingPunct="1"/>
            <a:r>
              <a:rPr lang="en-US" dirty="0" smtClean="0">
                <a:cs typeface="Arial" charset="0"/>
              </a:rPr>
              <a:t>Innovative organizations actively promote the training and development of their members so their knowledge remains current; offer their employees high job security to reduce the fear of getting fired for making mistakes; and encourage individuals to become </a:t>
            </a:r>
            <a:r>
              <a:rPr lang="en-US" b="1" dirty="0" smtClean="0">
                <a:cs typeface="Arial" charset="0"/>
              </a:rPr>
              <a:t>idea champions</a:t>
            </a:r>
            <a:r>
              <a:rPr lang="en-US" dirty="0" smtClean="0">
                <a:cs typeface="Arial" charset="0"/>
              </a:rPr>
              <a:t>, actively and enthusiastically supporting new ideas, building support, overcoming resistance, and ensuring that innovations are implemented.</a:t>
            </a:r>
          </a:p>
        </p:txBody>
      </p:sp>
      <p:sp>
        <p:nvSpPr>
          <p:cNvPr id="4" name="Slide Number Placeholder 3"/>
          <p:cNvSpPr>
            <a:spLocks noGrp="1"/>
          </p:cNvSpPr>
          <p:nvPr>
            <p:ph type="sldNum" sz="quarter" idx="5"/>
          </p:nvPr>
        </p:nvSpPr>
        <p:spPr/>
        <p:txBody>
          <a:bodyPr/>
          <a:lstStyle/>
          <a:p>
            <a:pPr>
              <a:defRPr/>
            </a:pPr>
            <a:fld id="{11F30C16-5EBE-4735-86F8-3C161DC82B0B}" type="slidenum">
              <a:rPr lang="en-US" smtClean="0"/>
              <a:pPr>
                <a:defRPr/>
              </a:pPr>
              <a:t>33</a:t>
            </a:fld>
            <a:endParaRPr lang="en-US" dirty="0"/>
          </a:p>
        </p:txBody>
      </p:sp>
    </p:spTree>
    <p:extLst>
      <p:ext uri="{BB962C8B-B14F-4D97-AF65-F5344CB8AC3E}">
        <p14:creationId xmlns:p14="http://schemas.microsoft.com/office/powerpoint/2010/main" val="34371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pPr eaLnBrk="1" hangingPunct="1"/>
            <a:r>
              <a:rPr lang="en-US" dirty="0" smtClean="0">
                <a:cs typeface="Arial" charset="0"/>
              </a:rPr>
              <a:t>A strong connection exists between design thinking and innovation. “Design thinking can do for innovation what TQM did for quality.” Just as TQM provides a process for improving quality throughout an organization, design thinking can provide a process for coming up with things that don’t exist. When a business approaches innovation with a design thinking mentality, the emphasis is on getting a deeper understanding of what customers need and want.</a:t>
            </a:r>
          </a:p>
        </p:txBody>
      </p:sp>
      <p:sp>
        <p:nvSpPr>
          <p:cNvPr id="4" name="Slide Number Placeholder 3"/>
          <p:cNvSpPr>
            <a:spLocks noGrp="1"/>
          </p:cNvSpPr>
          <p:nvPr>
            <p:ph type="sldNum" sz="quarter" idx="5"/>
          </p:nvPr>
        </p:nvSpPr>
        <p:spPr/>
        <p:txBody>
          <a:bodyPr/>
          <a:lstStyle/>
          <a:p>
            <a:pPr>
              <a:defRPr/>
            </a:pPr>
            <a:fld id="{7D7D18E2-E298-4BD6-83E2-9246EDCDCCEE}" type="slidenum">
              <a:rPr lang="en-US" smtClean="0"/>
              <a:pPr>
                <a:defRPr/>
              </a:pPr>
              <a:t>34</a:t>
            </a:fld>
            <a:endParaRPr lang="en-US" dirty="0"/>
          </a:p>
        </p:txBody>
      </p:sp>
    </p:spTree>
    <p:extLst>
      <p:ext uri="{BB962C8B-B14F-4D97-AF65-F5344CB8AC3E}">
        <p14:creationId xmlns:p14="http://schemas.microsoft.com/office/powerpoint/2010/main" val="908564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35</a:t>
            </a:fld>
            <a:endParaRPr lang="en-US" dirty="0"/>
          </a:p>
        </p:txBody>
      </p:sp>
    </p:spTree>
    <p:extLst>
      <p:ext uri="{BB962C8B-B14F-4D97-AF65-F5344CB8AC3E}">
        <p14:creationId xmlns:p14="http://schemas.microsoft.com/office/powerpoint/2010/main" val="118403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dirty="0" smtClean="0">
                <a:cs typeface="Arial" charset="0"/>
              </a:rPr>
              <a:t>At one time, the calm waters metaphor was fairly descriptive of the situation managers faced. It’s best discussed using Kurt </a:t>
            </a:r>
            <a:r>
              <a:rPr lang="en-US" dirty="0" err="1" smtClean="0">
                <a:cs typeface="Arial" charset="0"/>
              </a:rPr>
              <a:t>Lewin’s</a:t>
            </a:r>
            <a:r>
              <a:rPr lang="en-US" dirty="0" smtClean="0">
                <a:cs typeface="Arial" charset="0"/>
              </a:rPr>
              <a:t> three-step change process. According to </a:t>
            </a:r>
            <a:r>
              <a:rPr lang="en-US" dirty="0" err="1" smtClean="0">
                <a:cs typeface="Arial" charset="0"/>
              </a:rPr>
              <a:t>Lewin</a:t>
            </a:r>
            <a:r>
              <a:rPr lang="en-US" dirty="0" smtClean="0">
                <a:cs typeface="Arial" charset="0"/>
              </a:rPr>
              <a:t>, successful change can be planned and requires </a:t>
            </a:r>
            <a:r>
              <a:rPr lang="en-US" i="1" dirty="0" smtClean="0">
                <a:cs typeface="Arial" charset="0"/>
              </a:rPr>
              <a:t>unfreezing </a:t>
            </a:r>
            <a:r>
              <a:rPr lang="en-US" dirty="0" smtClean="0">
                <a:cs typeface="Arial" charset="0"/>
              </a:rPr>
              <a:t>the status quo, </a:t>
            </a:r>
            <a:r>
              <a:rPr lang="en-US" i="1" dirty="0" smtClean="0">
                <a:cs typeface="Arial" charset="0"/>
              </a:rPr>
              <a:t>changing </a:t>
            </a:r>
            <a:r>
              <a:rPr lang="en-US" dirty="0" smtClean="0">
                <a:cs typeface="Arial" charset="0"/>
              </a:rPr>
              <a:t>to a new</a:t>
            </a:r>
          </a:p>
          <a:p>
            <a:pPr eaLnBrk="1" hangingPunct="1"/>
            <a:r>
              <a:rPr lang="en-US" dirty="0" smtClean="0">
                <a:cs typeface="Arial" charset="0"/>
              </a:rPr>
              <a:t>state, and </a:t>
            </a:r>
            <a:r>
              <a:rPr lang="en-US" i="1" dirty="0" smtClean="0">
                <a:cs typeface="Arial" charset="0"/>
              </a:rPr>
              <a:t>refreezing </a:t>
            </a:r>
            <a:r>
              <a:rPr lang="en-US" dirty="0" smtClean="0">
                <a:cs typeface="Arial" charset="0"/>
              </a:rPr>
              <a:t>to make the change permanent.</a:t>
            </a:r>
          </a:p>
          <a:p>
            <a:pPr eaLnBrk="1" hangingPunct="1"/>
            <a:endParaRPr lang="en-US" dirty="0" smtClean="0">
              <a:cs typeface="Arial" charset="0"/>
            </a:endParaRPr>
          </a:p>
          <a:p>
            <a:pPr eaLnBrk="1" hangingPunct="1"/>
            <a:r>
              <a:rPr lang="en-US" dirty="0" smtClean="0">
                <a:cs typeface="Arial" charset="0"/>
              </a:rPr>
              <a:t>Increasingly, managers are realizing that the stability and predictability of the calm waters metaphor don’t exist. Disruptions in the status quo are not occasional and temporary, and they are not followed by a return to calm waters. Instead we have our second change metaphor—white-water rapids. Today, any organization that treats change as the occasional disturbance in an otherwise calm and stable world runs a great risk. Too much is changing too fast for an organization or its managers to be complacent.</a:t>
            </a:r>
          </a:p>
        </p:txBody>
      </p:sp>
      <p:sp>
        <p:nvSpPr>
          <p:cNvPr id="4" name="Slide Number Placeholder 3"/>
          <p:cNvSpPr>
            <a:spLocks noGrp="1"/>
          </p:cNvSpPr>
          <p:nvPr>
            <p:ph type="sldNum" sz="quarter" idx="5"/>
          </p:nvPr>
        </p:nvSpPr>
        <p:spPr/>
        <p:txBody>
          <a:bodyPr/>
          <a:lstStyle/>
          <a:p>
            <a:pPr>
              <a:defRPr/>
            </a:pPr>
            <a:fld id="{1A20ED57-3101-48BC-B9AF-516B85A4F1ED}" type="slidenum">
              <a:rPr lang="en-US" smtClean="0"/>
              <a:pPr>
                <a:defRPr/>
              </a:pPr>
              <a:t>6</a:t>
            </a:fld>
            <a:endParaRPr lang="en-US" dirty="0"/>
          </a:p>
        </p:txBody>
      </p:sp>
    </p:spTree>
    <p:extLst>
      <p:ext uri="{BB962C8B-B14F-4D97-AF65-F5344CB8AC3E}">
        <p14:creationId xmlns:p14="http://schemas.microsoft.com/office/powerpoint/2010/main" val="239996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smtClean="0">
                <a:cs typeface="Arial" charset="0"/>
              </a:rPr>
              <a:t>Kurt Lewin’s three-step change process is illustrated by Exhibit 7-2.</a:t>
            </a:r>
          </a:p>
        </p:txBody>
      </p:sp>
      <p:sp>
        <p:nvSpPr>
          <p:cNvPr id="4" name="Slide Number Placeholder 3"/>
          <p:cNvSpPr>
            <a:spLocks noGrp="1"/>
          </p:cNvSpPr>
          <p:nvPr>
            <p:ph type="sldNum" sz="quarter" idx="5"/>
          </p:nvPr>
        </p:nvSpPr>
        <p:spPr/>
        <p:txBody>
          <a:bodyPr/>
          <a:lstStyle/>
          <a:p>
            <a:pPr>
              <a:defRPr/>
            </a:pPr>
            <a:fld id="{B0B249C7-38BF-40CE-9DD8-3FA0D59E1BA1}" type="slidenum">
              <a:rPr lang="en-US" smtClean="0"/>
              <a:pPr>
                <a:defRPr/>
              </a:pPr>
              <a:t>7</a:t>
            </a:fld>
            <a:endParaRPr lang="en-US" dirty="0"/>
          </a:p>
        </p:txBody>
      </p:sp>
    </p:spTree>
    <p:extLst>
      <p:ext uri="{BB962C8B-B14F-4D97-AF65-F5344CB8AC3E}">
        <p14:creationId xmlns:p14="http://schemas.microsoft.com/office/powerpoint/2010/main" val="215433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dirty="0" smtClean="0">
                <a:cs typeface="Arial" charset="0"/>
              </a:rPr>
              <a:t>Managers face three main types of change: structure, technology, and people. Changes in the external environment or in organizational strategies often lead to changes in the organizational structure. Because an organization’s structure is defined by how work gets done and who does it, managers can alter one or both of these </a:t>
            </a:r>
            <a:r>
              <a:rPr lang="en-US" i="1" dirty="0" smtClean="0">
                <a:cs typeface="Arial" charset="0"/>
              </a:rPr>
              <a:t>structural components</a:t>
            </a:r>
            <a:r>
              <a:rPr lang="en-US" dirty="0" smtClean="0">
                <a:cs typeface="Arial" charset="0"/>
              </a:rPr>
              <a:t>.</a:t>
            </a:r>
          </a:p>
          <a:p>
            <a:pPr eaLnBrk="1" hangingPunct="1"/>
            <a:endParaRPr lang="en-US" dirty="0" smtClean="0">
              <a:cs typeface="Arial" charset="0"/>
            </a:endParaRPr>
          </a:p>
          <a:p>
            <a:pPr eaLnBrk="1" hangingPunct="1"/>
            <a:r>
              <a:rPr lang="en-US" dirty="0" smtClean="0">
                <a:cs typeface="Arial" charset="0"/>
              </a:rPr>
              <a:t>Technological changes usually involve the introduction of new equipment, tools, or methods; automation; or computerization.  Competitive factors or new innovations within an industry often require managers to introduce </a:t>
            </a:r>
            <a:r>
              <a:rPr lang="en-US" i="1" dirty="0" smtClean="0">
                <a:cs typeface="Arial" charset="0"/>
              </a:rPr>
              <a:t>new equipment, tools, </a:t>
            </a:r>
            <a:r>
              <a:rPr lang="en-US" dirty="0" smtClean="0">
                <a:cs typeface="Arial" charset="0"/>
              </a:rPr>
              <a:t>or </a:t>
            </a:r>
            <a:r>
              <a:rPr lang="en-US" i="1" dirty="0" smtClean="0">
                <a:cs typeface="Arial" charset="0"/>
              </a:rPr>
              <a:t>operating methods.</a:t>
            </a:r>
          </a:p>
          <a:p>
            <a:pPr eaLnBrk="1" hangingPunct="1"/>
            <a:endParaRPr lang="en-US" i="1" dirty="0" smtClean="0">
              <a:cs typeface="Arial" charset="0"/>
            </a:endParaRPr>
          </a:p>
          <a:p>
            <a:pPr eaLnBrk="1" hangingPunct="1"/>
            <a:r>
              <a:rPr lang="en-US" dirty="0" smtClean="0">
                <a:cs typeface="Arial" charset="0"/>
              </a:rPr>
              <a:t>Changing people involves changing attitudes, expectations, perceptions, and behaviors— something that’s not easy to do.</a:t>
            </a:r>
          </a:p>
        </p:txBody>
      </p:sp>
      <p:sp>
        <p:nvSpPr>
          <p:cNvPr id="4" name="Slide Number Placeholder 3"/>
          <p:cNvSpPr>
            <a:spLocks noGrp="1"/>
          </p:cNvSpPr>
          <p:nvPr>
            <p:ph type="sldNum" sz="quarter" idx="5"/>
          </p:nvPr>
        </p:nvSpPr>
        <p:spPr/>
        <p:txBody>
          <a:bodyPr/>
          <a:lstStyle/>
          <a:p>
            <a:pPr>
              <a:defRPr/>
            </a:pPr>
            <a:fld id="{70A78BAC-E3CC-4667-967B-7CCAE6BC046F}" type="slidenum">
              <a:rPr lang="en-US" smtClean="0"/>
              <a:pPr>
                <a:defRPr/>
              </a:pPr>
              <a:t>8</a:t>
            </a:fld>
            <a:endParaRPr lang="en-US" dirty="0"/>
          </a:p>
        </p:txBody>
      </p:sp>
    </p:spTree>
    <p:extLst>
      <p:ext uri="{BB962C8B-B14F-4D97-AF65-F5344CB8AC3E}">
        <p14:creationId xmlns:p14="http://schemas.microsoft.com/office/powerpoint/2010/main" val="241675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dirty="0" smtClean="0">
                <a:cs typeface="Arial" charset="0"/>
              </a:rPr>
              <a:t>Managers face three main types of change: structure, technology, and people. Changes in the external environment or in organizational strategies often lead to changes in the organizational structure. Because an organization’s structure is defined by how work gets done and who does it, managers can alter one or both of these </a:t>
            </a:r>
            <a:r>
              <a:rPr lang="en-US" i="1" dirty="0" smtClean="0">
                <a:cs typeface="Arial" charset="0"/>
              </a:rPr>
              <a:t>structural components</a:t>
            </a:r>
            <a:r>
              <a:rPr lang="en-US" dirty="0" smtClean="0">
                <a:cs typeface="Arial" charset="0"/>
              </a:rPr>
              <a:t>.</a:t>
            </a:r>
          </a:p>
          <a:p>
            <a:pPr eaLnBrk="1" hangingPunct="1"/>
            <a:endParaRPr lang="en-US" dirty="0" smtClean="0">
              <a:cs typeface="Arial" charset="0"/>
            </a:endParaRPr>
          </a:p>
          <a:p>
            <a:pPr eaLnBrk="1" hangingPunct="1"/>
            <a:r>
              <a:rPr lang="en-US" dirty="0" smtClean="0">
                <a:cs typeface="Arial" charset="0"/>
              </a:rPr>
              <a:t>Technological changes usually involve the introduction of new equipment, tools, or methods; automation; or computerization.  Competitive factors or new innovations within an industry often require managers to introduce </a:t>
            </a:r>
            <a:r>
              <a:rPr lang="en-US" i="1" dirty="0" smtClean="0">
                <a:cs typeface="Arial" charset="0"/>
              </a:rPr>
              <a:t>new equipment, tools, </a:t>
            </a:r>
            <a:r>
              <a:rPr lang="en-US" dirty="0" smtClean="0">
                <a:cs typeface="Arial" charset="0"/>
              </a:rPr>
              <a:t>or </a:t>
            </a:r>
            <a:r>
              <a:rPr lang="en-US" i="1" dirty="0" smtClean="0">
                <a:cs typeface="Arial" charset="0"/>
              </a:rPr>
              <a:t>operating methods.</a:t>
            </a:r>
          </a:p>
          <a:p>
            <a:pPr eaLnBrk="1" hangingPunct="1"/>
            <a:endParaRPr lang="en-US" i="1" dirty="0" smtClean="0">
              <a:cs typeface="Arial" charset="0"/>
            </a:endParaRPr>
          </a:p>
          <a:p>
            <a:pPr eaLnBrk="1" hangingPunct="1"/>
            <a:r>
              <a:rPr lang="en-US" dirty="0" smtClean="0">
                <a:cs typeface="Arial" charset="0"/>
              </a:rPr>
              <a:t>Changing people involves changing attitudes, expectations, perceptions, and behaviors— something that’s not easy to do.</a:t>
            </a:r>
          </a:p>
        </p:txBody>
      </p:sp>
      <p:sp>
        <p:nvSpPr>
          <p:cNvPr id="4" name="Slide Number Placeholder 3"/>
          <p:cNvSpPr>
            <a:spLocks noGrp="1"/>
          </p:cNvSpPr>
          <p:nvPr>
            <p:ph type="sldNum" sz="quarter" idx="5"/>
          </p:nvPr>
        </p:nvSpPr>
        <p:spPr/>
        <p:txBody>
          <a:bodyPr/>
          <a:lstStyle/>
          <a:p>
            <a:pPr>
              <a:defRPr/>
            </a:pPr>
            <a:fld id="{70A78BAC-E3CC-4667-967B-7CCAE6BC046F}" type="slidenum">
              <a:rPr lang="en-US" smtClean="0"/>
              <a:pPr>
                <a:defRPr/>
              </a:pPr>
              <a:t>9</a:t>
            </a:fld>
            <a:endParaRPr lang="en-US" dirty="0"/>
          </a:p>
        </p:txBody>
      </p:sp>
    </p:spTree>
    <p:extLst>
      <p:ext uri="{BB962C8B-B14F-4D97-AF65-F5344CB8AC3E}">
        <p14:creationId xmlns:p14="http://schemas.microsoft.com/office/powerpoint/2010/main" val="241675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r>
              <a:rPr lang="en-US" smtClean="0">
                <a:cs typeface="Arial" charset="0"/>
              </a:rPr>
              <a:t>Managers face three main types of change: structure, technology, and people as illustrated in Exhibit 7-3.</a:t>
            </a:r>
          </a:p>
        </p:txBody>
      </p:sp>
      <p:sp>
        <p:nvSpPr>
          <p:cNvPr id="4" name="Slide Number Placeholder 3"/>
          <p:cNvSpPr>
            <a:spLocks noGrp="1"/>
          </p:cNvSpPr>
          <p:nvPr>
            <p:ph type="sldNum" sz="quarter" idx="5"/>
          </p:nvPr>
        </p:nvSpPr>
        <p:spPr/>
        <p:txBody>
          <a:bodyPr/>
          <a:lstStyle/>
          <a:p>
            <a:pPr>
              <a:defRPr/>
            </a:pPr>
            <a:fld id="{1E6DCF68-A081-40E5-87C5-1535D8202334}" type="slidenum">
              <a:rPr lang="en-US" smtClean="0"/>
              <a:pPr>
                <a:defRPr/>
              </a:pPr>
              <a:t>10</a:t>
            </a:fld>
            <a:endParaRPr lang="en-US" dirty="0"/>
          </a:p>
        </p:txBody>
      </p:sp>
    </p:spTree>
    <p:extLst>
      <p:ext uri="{BB962C8B-B14F-4D97-AF65-F5344CB8AC3E}">
        <p14:creationId xmlns:p14="http://schemas.microsoft.com/office/powerpoint/2010/main" val="2822633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dirty="0" smtClean="0">
                <a:cs typeface="Arial" charset="0"/>
              </a:rPr>
              <a:t>Changing people involves changing attitudes, expectations, perceptions, and behaviors—something that’s not easy to do. </a:t>
            </a:r>
            <a:r>
              <a:rPr lang="en-US" b="1" dirty="0" smtClean="0">
                <a:cs typeface="Arial" charset="0"/>
              </a:rPr>
              <a:t>Organizational development (OD) </a:t>
            </a:r>
            <a:r>
              <a:rPr lang="en-US" dirty="0" smtClean="0">
                <a:cs typeface="Arial" charset="0"/>
              </a:rPr>
              <a:t>is the term used to describe change methods that focus on people and the nature and quality of interpersonal work relationships.</a:t>
            </a:r>
          </a:p>
          <a:p>
            <a:pPr eaLnBrk="1" hangingPunct="1"/>
            <a:endParaRPr lang="en-US" dirty="0" smtClean="0">
              <a:cs typeface="Arial" charset="0"/>
            </a:endParaRPr>
          </a:p>
          <a:p>
            <a:pPr eaLnBrk="1" hangingPunct="1"/>
            <a:r>
              <a:rPr lang="en-US" dirty="0" smtClean="0">
                <a:cs typeface="Arial" charset="0"/>
              </a:rPr>
              <a:t>Managers need to recognize that some techniques that work for U.S. organizations may not be appropriate for organizations or organizational divisions based in other countries.</a:t>
            </a:r>
          </a:p>
        </p:txBody>
      </p:sp>
      <p:sp>
        <p:nvSpPr>
          <p:cNvPr id="4" name="Slide Number Placeholder 3"/>
          <p:cNvSpPr>
            <a:spLocks noGrp="1"/>
          </p:cNvSpPr>
          <p:nvPr>
            <p:ph type="sldNum" sz="quarter" idx="5"/>
          </p:nvPr>
        </p:nvSpPr>
        <p:spPr/>
        <p:txBody>
          <a:bodyPr/>
          <a:lstStyle/>
          <a:p>
            <a:pPr>
              <a:defRPr/>
            </a:pPr>
            <a:fld id="{BD17C04D-2A29-4F6B-ACE1-E92BD4EDC8D2}" type="slidenum">
              <a:rPr lang="en-US" smtClean="0"/>
              <a:pPr>
                <a:defRPr/>
              </a:pPr>
              <a:t>11</a:t>
            </a:fld>
            <a:endParaRPr lang="en-US" dirty="0"/>
          </a:p>
        </p:txBody>
      </p:sp>
    </p:spTree>
    <p:extLst>
      <p:ext uri="{BB962C8B-B14F-4D97-AF65-F5344CB8AC3E}">
        <p14:creationId xmlns:p14="http://schemas.microsoft.com/office/powerpoint/2010/main" val="1254151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7-</a:t>
            </a:r>
            <a:fld id="{CBFF4F53-C330-403F-9C30-AEC1ABBA60C4}"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pic>
        <p:nvPicPr>
          <p:cNvPr id="8" name="Picture 9"/>
          <p:cNvPicPr>
            <a:picLocks noChangeAspect="1" noChangeArrowheads="1"/>
          </p:cNvPicPr>
          <p:nvPr userDrawn="1"/>
        </p:nvPicPr>
        <p:blipFill>
          <a:blip r:embed="rId2" cstate="print"/>
          <a:srcRect/>
          <a:stretch>
            <a:fillRect/>
          </a:stretch>
        </p:blipFill>
        <p:spPr bwMode="auto">
          <a:xfrm>
            <a:off x="5348288" y="4495800"/>
            <a:ext cx="366712" cy="1524000"/>
          </a:xfrm>
          <a:prstGeom prst="rect">
            <a:avLst/>
          </a:prstGeom>
          <a:noFill/>
          <a:ln w="9525">
            <a:noFill/>
            <a:miter lim="800000"/>
            <a:headEnd/>
            <a:tailEnd/>
          </a:ln>
        </p:spPr>
      </p:pic>
      <p:sp>
        <p:nvSpPr>
          <p:cNvPr id="103430" name="Title Placeholder 1"/>
          <p:cNvSpPr>
            <a:spLocks noGrp="1"/>
          </p:cNvSpPr>
          <p:nvPr>
            <p:ph type="ctrTitle"/>
          </p:nvPr>
        </p:nvSpPr>
        <p:spPr>
          <a:xfrm>
            <a:off x="4724400" y="1219200"/>
            <a:ext cx="3505200" cy="1470025"/>
          </a:xfrm>
        </p:spPr>
        <p:txBody>
          <a:bodyPr/>
          <a:lstStyle>
            <a:lvl1pPr algn="l">
              <a:defRPr sz="3600" smtClean="0">
                <a:solidFill>
                  <a:srgbClr val="F47024"/>
                </a:solidFill>
                <a:latin typeface="HelveticaNeue-Light" charset="0"/>
              </a:defRPr>
            </a:lvl1pPr>
          </a:lstStyle>
          <a:p>
            <a:pPr lvl="0"/>
            <a:r>
              <a:rPr lang="en-US" noProof="0" smtClean="0"/>
              <a:t>Click to edit Master title style</a:t>
            </a:r>
          </a:p>
        </p:txBody>
      </p:sp>
      <p:sp>
        <p:nvSpPr>
          <p:cNvPr id="103431" name="Text Placeholder 2"/>
          <p:cNvSpPr>
            <a:spLocks noGrp="1"/>
          </p:cNvSpPr>
          <p:nvPr>
            <p:ph type="subTitle" idx="1"/>
          </p:nvPr>
        </p:nvSpPr>
        <p:spPr>
          <a:xfrm>
            <a:off x="4800600" y="2514600"/>
            <a:ext cx="3124200" cy="1752600"/>
          </a:xfrm>
        </p:spPr>
        <p:txBody>
          <a:bodyPr/>
          <a:lstStyle>
            <a:lvl1pPr marL="0" indent="0">
              <a:buFont typeface="Arial" pitchFamily="34" charset="0"/>
              <a:buNone/>
              <a:defRPr sz="3600" smtClean="0">
                <a:solidFill>
                  <a:srgbClr val="897DBB"/>
                </a:solidFill>
                <a:latin typeface="HelveticaNeue-Bold" charset="0"/>
              </a:defRPr>
            </a:lvl1pPr>
          </a:lstStyle>
          <a:p>
            <a:pPr lvl="0"/>
            <a:r>
              <a:rPr lang="en-US" noProof="0" smtClean="0"/>
              <a:t>Click to edit Master subtitle style</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4"/>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7-</a:t>
            </a:r>
            <a:fld id="{49020040-3A9E-4C51-A509-12ED626F7709}"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cxnSp>
        <p:nvCxnSpPr>
          <p:cNvPr id="8" name="Straight Connector 7"/>
          <p:cNvCxnSpPr>
            <a:cxnSpLocks noChangeShapeType="1"/>
          </p:cNvCxnSpPr>
          <p:nvPr/>
        </p:nvCxnSpPr>
        <p:spPr bwMode="auto">
          <a:xfrm>
            <a:off x="457200" y="1371600"/>
            <a:ext cx="8229600" cy="0"/>
          </a:xfrm>
          <a:prstGeom prst="line">
            <a:avLst/>
          </a:prstGeom>
          <a:noFill/>
          <a:ln w="44450" algn="ctr">
            <a:solidFill>
              <a:srgbClr val="897DBB"/>
            </a:solidFill>
            <a:round/>
            <a:headEnd/>
            <a:tailEnd/>
          </a:ln>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952A641-9741-44F2-B699-4F30AC87552F}" type="datetime4">
              <a:rPr lang="en-US" smtClean="0"/>
              <a:pPr/>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C19C636-8DE4-42C8-B270-AE5159BE8136}" type="datetime4">
              <a:rPr lang="en-US" smtClean="0"/>
              <a:pPr/>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5F6E94E-1814-4986-9916-DD4CEC93F059}" type="datetime4">
              <a:rPr lang="en-US" smtClean="0"/>
              <a:pPr/>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67037EA-558C-4ABE-84E7-455C7A3A2682}" type="datetime4">
              <a:rPr lang="en-US" smtClean="0"/>
              <a:pPr/>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FA1280D-6953-40B0-99F8-44F8AC6053DC}" type="datetime4">
              <a:rPr lang="en-US" smtClean="0"/>
              <a:pPr/>
              <a:t>September 13, 2016</a:t>
            </a:fld>
            <a:endParaRPr lang="en-US"/>
          </a:p>
        </p:txBody>
      </p:sp>
      <p:sp>
        <p:nvSpPr>
          <p:cNvPr id="8" name="Footer Placeholder 7"/>
          <p:cNvSpPr>
            <a:spLocks noGrp="1"/>
          </p:cNvSpPr>
          <p:nvPr>
            <p:ph type="ftr" sz="quarter" idx="11"/>
          </p:nvPr>
        </p:nvSpPr>
        <p:spPr/>
        <p:txBody>
          <a:bodyPr/>
          <a:lstStyle/>
          <a:p>
            <a:r>
              <a:rPr lang="en-US" smtClean="0"/>
              <a:t>Copyright © 2016 Pearson Education, Inc.</a:t>
            </a:r>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9171EDA3-AA02-47DF-ACF0-CD7AF25C75E2}" type="datetime4">
              <a:rPr lang="en-US" smtClean="0"/>
              <a:pPr/>
              <a:t>September 13, 2016</a:t>
            </a:fld>
            <a:endParaRPr lang="en-US"/>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E8032F3-0A6E-4758-899F-B8BB59B966CA}" type="datetime4">
              <a:rPr lang="en-US" smtClean="0"/>
              <a:pPr/>
              <a:t>September 13, 2016</a:t>
            </a:fld>
            <a:endParaRPr lang="en-US"/>
          </a:p>
        </p:txBody>
      </p:sp>
      <p:sp>
        <p:nvSpPr>
          <p:cNvPr id="3" name="Footer Placeholder 2"/>
          <p:cNvSpPr>
            <a:spLocks noGrp="1"/>
          </p:cNvSpPr>
          <p:nvPr>
            <p:ph type="ftr" sz="quarter" idx="11"/>
          </p:nvPr>
        </p:nvSpPr>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23F2EDF-7029-4026-ACFA-765821257A8D}" type="datetime4">
              <a:rPr lang="en-US" smtClean="0"/>
              <a:pPr/>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5723A49-4357-4E98-9A2D-13AD6EC1B270}" type="datetime4">
              <a:rPr lang="en-US" smtClean="0"/>
              <a:pPr/>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B66AF-864D-4E1F-842E-109BDC8E4F42}" type="datetime4">
              <a:rPr lang="en-US" smtClean="0"/>
              <a:pPr/>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90366-CE43-405B-B6C5-2A7D10AFB93A}" type="datetime4">
              <a:rPr lang="en-US" smtClean="0"/>
              <a:pPr/>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7-</a:t>
            </a:r>
            <a:fld id="{6B71A84E-ADB5-45B0-A329-2730E128FA7F}" type="slidenum">
              <a:rPr lang="en-US" sz="1200" b="1">
                <a:solidFill>
                  <a:schemeClr val="bg1"/>
                </a:solidFill>
              </a:rPr>
              <a:pPr eaLnBrk="0" hangingPunct="0">
                <a:spcBef>
                  <a:spcPct val="50000"/>
                </a:spcBef>
              </a:pPr>
              <a:t>‹#›</a:t>
            </a:fld>
            <a:r>
              <a:rPr lang="en-US" sz="1200" b="1">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cxnSp>
        <p:nvCxnSpPr>
          <p:cNvPr id="1031" name="Straight Connector 14"/>
          <p:cNvCxnSpPr>
            <a:cxnSpLocks noChangeShapeType="1"/>
          </p:cNvCxnSpPr>
          <p:nvPr/>
        </p:nvCxnSpPr>
        <p:spPr bwMode="auto">
          <a:xfrm>
            <a:off x="1676400" y="1371600"/>
            <a:ext cx="6629400" cy="0"/>
          </a:xfrm>
          <a:prstGeom prst="line">
            <a:avLst/>
          </a:prstGeom>
          <a:noFill/>
          <a:ln w="31750" algn="ctr">
            <a:solidFill>
              <a:srgbClr val="F47024"/>
            </a:solidFill>
            <a:round/>
            <a:headEnd/>
            <a:tailEnd/>
          </a:ln>
        </p:spPr>
      </p:cxnSp>
      <p:pic>
        <p:nvPicPr>
          <p:cNvPr id="1032" name="Picture 9"/>
          <p:cNvPicPr>
            <a:picLocks noChangeAspect="1" noChangeArrowheads="1"/>
          </p:cNvPicPr>
          <p:nvPr/>
        </p:nvPicPr>
        <p:blipFill>
          <a:blip r:embed="rId13" cstate="print"/>
          <a:srcRect/>
          <a:stretch>
            <a:fillRect/>
          </a:stretch>
        </p:blipFill>
        <p:spPr bwMode="auto">
          <a:xfrm>
            <a:off x="1143000" y="228600"/>
            <a:ext cx="8001000" cy="1050925"/>
          </a:xfrm>
          <a:prstGeom prst="rect">
            <a:avLst/>
          </a:prstGeom>
          <a:noFill/>
          <a:ln w="9525">
            <a:noFill/>
            <a:miter lim="800000"/>
            <a:headEnd/>
            <a:tailEnd/>
          </a:ln>
        </p:spPr>
      </p:pic>
      <p:cxnSp>
        <p:nvCxnSpPr>
          <p:cNvPr id="1033" name="Straight Connector 14"/>
          <p:cNvCxnSpPr>
            <a:cxnSpLocks noChangeShapeType="1"/>
          </p:cNvCxnSpPr>
          <p:nvPr/>
        </p:nvCxnSpPr>
        <p:spPr bwMode="auto">
          <a:xfrm>
            <a:off x="1524000" y="1524000"/>
            <a:ext cx="0" cy="4648200"/>
          </a:xfrm>
          <a:prstGeom prst="line">
            <a:avLst/>
          </a:prstGeom>
          <a:noFill/>
          <a:ln w="31750" algn="ctr">
            <a:solidFill>
              <a:srgbClr val="F47024"/>
            </a:solidFill>
            <a:round/>
            <a:headEnd/>
            <a:tailEnd/>
          </a:ln>
        </p:spPr>
      </p:cxnSp>
      <p:sp>
        <p:nvSpPr>
          <p:cNvPr id="108557" name="Arc 13"/>
          <p:cNvSpPr>
            <a:spLocks/>
          </p:cNvSpPr>
          <p:nvPr/>
        </p:nvSpPr>
        <p:spPr bwMode="auto">
          <a:xfrm flipH="1">
            <a:off x="1524000" y="13716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47024"/>
            </a:solidFill>
            <a:round/>
            <a:headEnd/>
            <a:tailEnd/>
          </a:ln>
          <a:effectLst/>
          <a:extLst/>
        </p:spPr>
        <p:txBody>
          <a:bodyPr wrap="none" anchor="ctr"/>
          <a:lstStyle/>
          <a:p>
            <a:pPr>
              <a:defRPr/>
            </a:pPr>
            <a:endParaRPr lang="en-US" dirty="0">
              <a:latin typeface="Arial" pitchFamily="34" charset="0"/>
              <a:cs typeface="Arial" pitchFamily="34" charset="0"/>
            </a:endParaRPr>
          </a:p>
        </p:txBody>
      </p:sp>
      <p:sp>
        <p:nvSpPr>
          <p:cNvPr id="1035" name="Title Placeholder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36" r:id="rId1"/>
    <p:sldLayoutId id="2147483935" r:id="rId2"/>
    <p:sldLayoutId id="2147483934" r:id="rId3"/>
    <p:sldLayoutId id="2147483933" r:id="rId4"/>
    <p:sldLayoutId id="2147483932" r:id="rId5"/>
    <p:sldLayoutId id="2147483931" r:id="rId6"/>
    <p:sldLayoutId id="2147483930" r:id="rId7"/>
    <p:sldLayoutId id="2147483929" r:id="rId8"/>
    <p:sldLayoutId id="2147483928" r:id="rId9"/>
    <p:sldLayoutId id="2147483927" r:id="rId10"/>
    <p:sldLayoutId id="2147483926"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Calibri" pitchFamily="34" charset="0"/>
        </a:defRPr>
      </a:lvl2pPr>
      <a:lvl3pPr algn="ctr" rtl="0" fontAlgn="base">
        <a:spcBef>
          <a:spcPct val="0"/>
        </a:spcBef>
        <a:spcAft>
          <a:spcPct val="0"/>
        </a:spcAft>
        <a:defRPr sz="4400">
          <a:solidFill>
            <a:schemeClr val="tx2"/>
          </a:solidFill>
          <a:latin typeface="Calibri" pitchFamily="34" charset="0"/>
        </a:defRPr>
      </a:lvl3pPr>
      <a:lvl4pPr algn="ctr" rtl="0" fontAlgn="base">
        <a:spcBef>
          <a:spcPct val="0"/>
        </a:spcBef>
        <a:spcAft>
          <a:spcPct val="0"/>
        </a:spcAft>
        <a:defRPr sz="4400">
          <a:solidFill>
            <a:schemeClr val="tx2"/>
          </a:solidFill>
          <a:latin typeface="Calibri" pitchFamily="34" charset="0"/>
        </a:defRPr>
      </a:lvl4pPr>
      <a:lvl5pPr algn="ctr" rtl="0" fontAlgn="base">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fontAlgn="base">
        <a:spcBef>
          <a:spcPct val="20000"/>
        </a:spcBef>
        <a:spcAft>
          <a:spcPct val="0"/>
        </a:spcAft>
        <a:buFont typeface="Arial" charset="0"/>
        <a:defRPr sz="2800" i="1">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i="1">
          <a:solidFill>
            <a:schemeClr val="tx1"/>
          </a:solidFill>
          <a:latin typeface="+mn-lt"/>
        </a:defRPr>
      </a:lvl2pPr>
      <a:lvl3pPr marL="1143000" indent="-228600" algn="l" rtl="0" fontAlgn="base">
        <a:spcBef>
          <a:spcPct val="20000"/>
        </a:spcBef>
        <a:spcAft>
          <a:spcPct val="0"/>
        </a:spcAft>
        <a:buFont typeface="Arial" charset="0"/>
        <a:buChar char="•"/>
        <a:defRPr sz="2400" i="1">
          <a:solidFill>
            <a:schemeClr val="tx1"/>
          </a:solidFill>
          <a:latin typeface="+mn-lt"/>
        </a:defRPr>
      </a:lvl3pPr>
      <a:lvl4pPr marL="1600200" indent="-228600" algn="l" rtl="0" fontAlgn="base">
        <a:spcBef>
          <a:spcPct val="20000"/>
        </a:spcBef>
        <a:spcAft>
          <a:spcPct val="0"/>
        </a:spcAft>
        <a:buFont typeface="Arial" charset="0"/>
        <a:buChar char="–"/>
        <a:defRPr sz="2000" i="1">
          <a:solidFill>
            <a:schemeClr val="tx1"/>
          </a:solidFill>
          <a:latin typeface="+mn-lt"/>
        </a:defRPr>
      </a:lvl4pPr>
      <a:lvl5pPr marL="2057400" indent="-228600" algn="l" rtl="0" fontAlgn="base">
        <a:spcBef>
          <a:spcPct val="20000"/>
        </a:spcBef>
        <a:spcAft>
          <a:spcPct val="0"/>
        </a:spcAft>
        <a:buFont typeface="Arial" charset="0"/>
        <a:buChar char="»"/>
        <a:defRPr sz="2000" i="1">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i="1">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i="1">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i="1">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7-</a:t>
            </a:r>
            <a:fld id="{B320742A-BF4A-4313-B57D-5279C80857D9}" type="slidenum">
              <a:rPr lang="en-US" sz="1200" b="1">
                <a:solidFill>
                  <a:schemeClr val="bg1"/>
                </a:solidFill>
              </a:rPr>
              <a:pPr eaLnBrk="0" hangingPunct="0">
                <a:spcBef>
                  <a:spcPct val="50000"/>
                </a:spcBef>
              </a:pPr>
              <a:t>‹#›</a:t>
            </a:fld>
            <a:r>
              <a:rPr lang="en-US" sz="1200" b="1">
                <a:solidFill>
                  <a:schemeClr val="bg1"/>
                </a:solidFill>
              </a:rPr>
              <a:t> </a:t>
            </a:r>
          </a:p>
        </p:txBody>
      </p:sp>
      <p:pic>
        <p:nvPicPr>
          <p:cNvPr id="13318" name="Picture 12" descr="disclaimer"/>
          <p:cNvPicPr>
            <a:picLocks noChangeAspect="1" noChangeArrowheads="1"/>
          </p:cNvPicPr>
          <p:nvPr/>
        </p:nvPicPr>
        <p:blipFill>
          <a:blip r:embed="rId13" cstate="print"/>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6" r:id="rId2"/>
    <p:sldLayoutId id="2147483945" r:id="rId3"/>
    <p:sldLayoutId id="2147483944" r:id="rId4"/>
    <p:sldLayoutId id="2147483943" r:id="rId5"/>
    <p:sldLayoutId id="2147483942" r:id="rId6"/>
    <p:sldLayoutId id="2147483941" r:id="rId7"/>
    <p:sldLayoutId id="2147483940" r:id="rId8"/>
    <p:sldLayoutId id="2147483939" r:id="rId9"/>
    <p:sldLayoutId id="2147483938" r:id="rId10"/>
    <p:sldLayoutId id="2147483937"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hdr="0" dt="0"/>
  <p:txStyles>
    <p:titleStyle>
      <a:lvl1pPr algn="ctr" rtl="0" eaLnBrk="0" fontAlgn="base" hangingPunct="0">
        <a:spcBef>
          <a:spcPct val="0"/>
        </a:spcBef>
        <a:spcAft>
          <a:spcPct val="0"/>
        </a:spcAft>
        <a:defRPr sz="4400" kern="1200">
          <a:solidFill>
            <a:srgbClr val="897DBB"/>
          </a:solidFill>
          <a:latin typeface="Arial" charset="0"/>
          <a:ea typeface="+mj-ea"/>
          <a:cs typeface="+mj-cs"/>
        </a:defRPr>
      </a:lvl1pPr>
      <a:lvl2pPr algn="ctr" rtl="0" eaLnBrk="0" fontAlgn="base" hangingPunct="0">
        <a:spcBef>
          <a:spcPct val="0"/>
        </a:spcBef>
        <a:spcAft>
          <a:spcPct val="0"/>
        </a:spcAft>
        <a:defRPr sz="4400">
          <a:solidFill>
            <a:srgbClr val="897DBB"/>
          </a:solidFill>
          <a:latin typeface="Arial" charset="0"/>
        </a:defRPr>
      </a:lvl2pPr>
      <a:lvl3pPr algn="ctr" rtl="0" eaLnBrk="0" fontAlgn="base" hangingPunct="0">
        <a:spcBef>
          <a:spcPct val="0"/>
        </a:spcBef>
        <a:spcAft>
          <a:spcPct val="0"/>
        </a:spcAft>
        <a:defRPr sz="4400">
          <a:solidFill>
            <a:srgbClr val="897DBB"/>
          </a:solidFill>
          <a:latin typeface="Arial" charset="0"/>
        </a:defRPr>
      </a:lvl3pPr>
      <a:lvl4pPr algn="ctr" rtl="0" eaLnBrk="0" fontAlgn="base" hangingPunct="0">
        <a:spcBef>
          <a:spcPct val="0"/>
        </a:spcBef>
        <a:spcAft>
          <a:spcPct val="0"/>
        </a:spcAft>
        <a:defRPr sz="4400">
          <a:solidFill>
            <a:srgbClr val="897DBB"/>
          </a:solidFill>
          <a:latin typeface="Arial" charset="0"/>
        </a:defRPr>
      </a:lvl4pPr>
      <a:lvl5pPr algn="ctr" rtl="0" eaLnBrk="0" fontAlgn="base" hangingPunct="0">
        <a:spcBef>
          <a:spcPct val="0"/>
        </a:spcBef>
        <a:spcAft>
          <a:spcPct val="0"/>
        </a:spcAft>
        <a:defRPr sz="4400">
          <a:solidFill>
            <a:srgbClr val="897DBB"/>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F938E65-EEF9-484F-B44D-800B3BF4CDC6}" type="datetime4">
              <a:rPr lang="en-US" smtClean="0"/>
              <a:pPr/>
              <a:t>September 13, 2016</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US" smtClean="0"/>
              <a:t>Copyright © 2016 Pearson Education, Inc.</a:t>
            </a:r>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ctrTitle"/>
          </p:nvPr>
        </p:nvSpPr>
        <p:spPr/>
        <p:txBody>
          <a:bodyPr>
            <a:normAutofit fontScale="90000"/>
          </a:bodyPr>
          <a:lstStyle/>
          <a:p>
            <a:r>
              <a:rPr lang="en-US" dirty="0" smtClean="0">
                <a:latin typeface="HelveticaNeue-Light"/>
              </a:rPr>
              <a:t>Gestão da </a:t>
            </a:r>
            <a:r>
              <a:rPr lang="en-US" dirty="0" err="1" smtClean="0">
                <a:latin typeface="HelveticaNeue-Light"/>
              </a:rPr>
              <a:t>mudança</a:t>
            </a:r>
            <a:r>
              <a:rPr lang="en-US" dirty="0" smtClean="0">
                <a:latin typeface="HelveticaNeue-Light"/>
              </a:rPr>
              <a:t> e da </a:t>
            </a:r>
            <a:r>
              <a:rPr lang="en-US" dirty="0" err="1" smtClean="0">
                <a:latin typeface="HelveticaNeue-Light"/>
              </a:rPr>
              <a:t>inovação</a:t>
            </a:r>
            <a:endParaRPr lang="en-US" dirty="0">
              <a:latin typeface="HelveticaNeue-Light"/>
            </a:endParaRPr>
          </a:p>
        </p:txBody>
      </p:sp>
      <p:sp>
        <p:nvSpPr>
          <p:cNvPr id="5" name="Slide Number Placeholder 4"/>
          <p:cNvSpPr>
            <a:spLocks noGrp="1"/>
          </p:cNvSpPr>
          <p:nvPr>
            <p:ph type="sldNum" sz="quarter" idx="12"/>
          </p:nvPr>
        </p:nvSpPr>
        <p:spPr/>
        <p:txBody>
          <a:bodyPr/>
          <a:lstStyle/>
          <a:p>
            <a:r>
              <a:rPr lang="en-US" dirty="0" smtClean="0"/>
              <a:t>7 - </a:t>
            </a:r>
            <a:fld id="{1D72EBF8-7CF5-44B7-B2BF-E22DE4D0703D}" type="slidenum">
              <a:rPr lang="en-US" smtClean="0"/>
              <a:pPr/>
              <a:t>1</a:t>
            </a:fld>
            <a:endParaRPr lang="en-US" dirty="0"/>
          </a:p>
        </p:txBody>
      </p:sp>
      <p:sp>
        <p:nvSpPr>
          <p:cNvPr id="6" name="Footer Placeholder 5"/>
          <p:cNvSpPr>
            <a:spLocks noGrp="1"/>
          </p:cNvSpPr>
          <p:nvPr>
            <p:ph type="ftr" sz="quarter" idx="11"/>
          </p:nvPr>
        </p:nvSpPr>
        <p:spPr>
          <a:xfrm>
            <a:off x="228600" y="6416675"/>
            <a:ext cx="3276600" cy="365125"/>
          </a:xfrm>
        </p:spPr>
        <p:txBody>
          <a:bodyPr/>
          <a:lstStyle/>
          <a:p>
            <a:r>
              <a:rPr lang="en-US" dirty="0" smtClean="0"/>
              <a:t>Copyright © 2016 Pearson Education, Inc.</a:t>
            </a:r>
            <a:endParaRPr lang="en-US" dirty="0"/>
          </a:p>
        </p:txBody>
      </p:sp>
      <p:sp>
        <p:nvSpPr>
          <p:cNvPr id="8" name="Oval 7"/>
          <p:cNvSpPr/>
          <p:nvPr/>
        </p:nvSpPr>
        <p:spPr>
          <a:xfrm>
            <a:off x="7467600" y="4267200"/>
            <a:ext cx="1219200" cy="1295400"/>
          </a:xfrm>
          <a:prstGeom prst="ellipse">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a:solidFill>
                  <a:schemeClr val="tx1"/>
                </a:solidFill>
              </a:rPr>
              <a:t>7</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0"/>
            <a:ext cx="3733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7-3</a:t>
            </a:r>
            <a:br>
              <a:rPr lang="en-US" sz="3600" dirty="0" smtClean="0"/>
            </a:br>
            <a:r>
              <a:rPr lang="en-US" dirty="0" err="1" smtClean="0"/>
              <a:t>tipos</a:t>
            </a:r>
            <a:r>
              <a:rPr lang="en-US" dirty="0" smtClean="0"/>
              <a:t> de </a:t>
            </a:r>
            <a:r>
              <a:rPr lang="en-US" dirty="0" err="1" smtClean="0"/>
              <a:t>mudança</a:t>
            </a:r>
            <a:endParaRPr lang="en-US" sz="3600" dirty="0" smtClean="0">
              <a:latin typeface="Calibri" pitchFamily="34" charset="0"/>
            </a:endParaRPr>
          </a:p>
        </p:txBody>
      </p:sp>
      <p:sp>
        <p:nvSpPr>
          <p:cNvPr id="7" name="Content Placeholder 6"/>
          <p:cNvSpPr>
            <a:spLocks noGrp="1"/>
          </p:cNvSpPr>
          <p:nvPr>
            <p:ph idx="1"/>
          </p:nvPr>
        </p:nvSpPr>
        <p:spPr/>
        <p:txBody>
          <a:bodyPr/>
          <a:lstStyle/>
          <a:p>
            <a:endParaRPr lang="en-US" dirty="0"/>
          </a:p>
        </p:txBody>
      </p:sp>
      <p:sp>
        <p:nvSpPr>
          <p:cNvPr id="6" name="Footer Placeholder 5"/>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7 - </a:t>
            </a:r>
            <a:fld id="{1D72EBF8-7CF5-44B7-B2BF-E22DE4D0703D}" type="slidenum">
              <a:rPr lang="en-US" smtClean="0"/>
              <a:pPr/>
              <a:t>10</a:t>
            </a:fld>
            <a:endParaRPr lang="en-US" dirty="0"/>
          </a:p>
        </p:txBody>
      </p:sp>
      <p:sp>
        <p:nvSpPr>
          <p:cNvPr id="41986"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41987" name="Picture 2"/>
          <p:cNvPicPr>
            <a:picLocks noChangeAspect="1" noChangeArrowheads="1"/>
          </p:cNvPicPr>
          <p:nvPr/>
        </p:nvPicPr>
        <p:blipFill>
          <a:blip r:embed="rId3" cstate="print"/>
          <a:srcRect/>
          <a:stretch>
            <a:fillRect/>
          </a:stretch>
        </p:blipFill>
        <p:spPr bwMode="auto">
          <a:xfrm>
            <a:off x="685800" y="1571625"/>
            <a:ext cx="8001000" cy="39909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algn="ctr"/>
            <a:r>
              <a:rPr lang="en-US" dirty="0" smtClean="0"/>
              <a:t>A </a:t>
            </a:r>
            <a:r>
              <a:rPr lang="en-US" dirty="0" err="1" smtClean="0"/>
              <a:t>mudança</a:t>
            </a:r>
            <a:r>
              <a:rPr lang="en-US" dirty="0" smtClean="0"/>
              <a:t> </a:t>
            </a:r>
            <a:r>
              <a:rPr lang="en-US" dirty="0" err="1" smtClean="0"/>
              <a:t>nas</a:t>
            </a:r>
            <a:r>
              <a:rPr lang="en-US" dirty="0" smtClean="0"/>
              <a:t> </a:t>
            </a:r>
            <a:r>
              <a:rPr lang="en-US" dirty="0" err="1" smtClean="0"/>
              <a:t>pessoas</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352800" cy="365125"/>
          </a:xfrm>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r>
              <a:rPr lang="en-US" dirty="0" smtClean="0"/>
              <a:t>7 - </a:t>
            </a:r>
            <a:fld id="{1D72EBF8-7CF5-44B7-B2BF-E22DE4D0703D}" type="slidenum">
              <a:rPr lang="en-US" smtClean="0"/>
              <a:pPr/>
              <a:t>11</a:t>
            </a:fld>
            <a:endParaRPr lang="en-US" dirty="0"/>
          </a:p>
        </p:txBody>
      </p:sp>
      <p:sp>
        <p:nvSpPr>
          <p:cNvPr id="7" name="Rectangle 3"/>
          <p:cNvSpPr txBox="1">
            <a:spLocks/>
          </p:cNvSpPr>
          <p:nvPr/>
        </p:nvSpPr>
        <p:spPr bwMode="auto">
          <a:xfrm>
            <a:off x="457200" y="1676400"/>
            <a:ext cx="8001000" cy="45720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Desenvolvimento Organizacional (DO) </a:t>
            </a:r>
          </a:p>
          <a:p>
            <a:pPr marL="342900" indent="-342900" algn="just" eaLnBrk="0" hangingPunct="0">
              <a:spcBef>
                <a:spcPct val="20000"/>
              </a:spcBef>
              <a:buFont typeface="Arial" charset="0"/>
              <a:buChar char="•"/>
            </a:pPr>
            <a:endParaRPr lang="pt-PT" sz="800" dirty="0" smtClean="0"/>
          </a:p>
          <a:p>
            <a:pPr marL="357188" algn="just" eaLnBrk="0" hangingPunct="0">
              <a:spcBef>
                <a:spcPct val="20000"/>
              </a:spcBef>
            </a:pPr>
            <a:r>
              <a:rPr lang="pt-PT" sz="2400" dirty="0" smtClean="0"/>
              <a:t>Técnicas ou programas destinados a mudar as pessoas, a natureza e qualidade das relações interpessoais no trabalho.</a:t>
            </a:r>
          </a:p>
          <a:p>
            <a:pPr marL="342900" indent="-342900" algn="just" eaLnBrk="0" hangingPunct="0">
              <a:spcBef>
                <a:spcPct val="20000"/>
              </a:spcBef>
              <a:buFont typeface="Arial" charset="0"/>
              <a:buChar char="•"/>
            </a:pPr>
            <a:endParaRPr lang="pt-PT" sz="800" dirty="0" smtClean="0"/>
          </a:p>
          <a:p>
            <a:pPr indent="357188" algn="just" eaLnBrk="0" hangingPunct="0">
              <a:spcBef>
                <a:spcPct val="20000"/>
              </a:spcBef>
            </a:pPr>
            <a:r>
              <a:rPr lang="pt-PT" sz="2000" b="1" dirty="0" smtClean="0"/>
              <a:t>DO Global</a:t>
            </a:r>
          </a:p>
          <a:p>
            <a:pPr marL="342900" indent="-342900" algn="just" eaLnBrk="0" hangingPunct="0">
              <a:spcBef>
                <a:spcPct val="20000"/>
              </a:spcBef>
              <a:buFont typeface="Arial" charset="0"/>
              <a:buChar char="•"/>
            </a:pPr>
            <a:endParaRPr lang="pt-PT" sz="800" dirty="0" smtClean="0"/>
          </a:p>
          <a:p>
            <a:pPr marL="355600" algn="just" eaLnBrk="0" hangingPunct="0">
              <a:spcBef>
                <a:spcPct val="20000"/>
              </a:spcBef>
            </a:pPr>
            <a:r>
              <a:rPr lang="pt-PT" sz="2000" dirty="0" smtClean="0"/>
              <a:t>Técnicas de DO que funcionam nos EUA (ou Portugal por exemplo) podem ser pouco apropriadas noutros países e culturas.</a:t>
            </a:r>
            <a:endParaRPr lang="pt-PT"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701040" y="147663"/>
            <a:ext cx="7772400" cy="1143000"/>
          </a:xfrm>
        </p:spPr>
        <p:txBody>
          <a:bodyPr>
            <a:noAutofit/>
          </a:bodyPr>
          <a:lstStyle/>
          <a:p>
            <a:pPr algn="ctr"/>
            <a:r>
              <a:rPr lang="en-US" sz="2800" dirty="0" err="1" smtClean="0"/>
              <a:t>figura</a:t>
            </a:r>
            <a:r>
              <a:rPr lang="en-US" sz="2800" dirty="0" smtClean="0"/>
              <a:t> 7-4</a:t>
            </a:r>
            <a:br>
              <a:rPr lang="en-US" sz="2800" dirty="0" smtClean="0"/>
            </a:br>
            <a:r>
              <a:rPr lang="en-US" sz="2800" dirty="0" err="1" smtClean="0"/>
              <a:t>desenvolvimento</a:t>
            </a:r>
            <a:r>
              <a:rPr lang="en-US" sz="2800" dirty="0" smtClean="0"/>
              <a:t> </a:t>
            </a:r>
            <a:r>
              <a:rPr lang="en-US" sz="2800" dirty="0" err="1" smtClean="0"/>
              <a:t>organizacional</a:t>
            </a:r>
            <a:r>
              <a:rPr lang="en-US" sz="2800" dirty="0" smtClean="0"/>
              <a:t> – </a:t>
            </a:r>
            <a:r>
              <a:rPr lang="en-US" sz="2800" dirty="0" err="1" smtClean="0"/>
              <a:t>técnicas</a:t>
            </a:r>
            <a:r>
              <a:rPr lang="en-US" sz="2800" dirty="0" smtClean="0"/>
              <a:t> </a:t>
            </a:r>
            <a:r>
              <a:rPr lang="en-US" sz="2800" dirty="0" err="1" smtClean="0"/>
              <a:t>populares</a:t>
            </a:r>
            <a:endParaRPr lang="en-US" sz="2800" dirty="0" smtClean="0">
              <a:latin typeface="Calibri" pitchFamily="34" charset="0"/>
            </a:endParaRPr>
          </a:p>
        </p:txBody>
      </p:sp>
      <p:sp>
        <p:nvSpPr>
          <p:cNvPr id="6" name="Footer Placeholder 5"/>
          <p:cNvSpPr>
            <a:spLocks noGrp="1"/>
          </p:cNvSpPr>
          <p:nvPr>
            <p:ph type="ftr" sz="quarter" idx="11"/>
          </p:nvPr>
        </p:nvSpPr>
        <p:spPr>
          <a:xfrm>
            <a:off x="228600" y="6416675"/>
            <a:ext cx="3276600" cy="365125"/>
          </a:xfrm>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r>
              <a:rPr lang="en-US" dirty="0" smtClean="0"/>
              <a:t>7 - </a:t>
            </a:r>
            <a:fld id="{1D72EBF8-7CF5-44B7-B2BF-E22DE4D0703D}" type="slidenum">
              <a:rPr lang="en-US" smtClean="0"/>
              <a:pPr/>
              <a:t>12</a:t>
            </a:fld>
            <a:endParaRPr lang="en-US" dirty="0"/>
          </a:p>
        </p:txBody>
      </p:sp>
      <p:pic>
        <p:nvPicPr>
          <p:cNvPr id="8" name="Picture 7" descr="figure7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9144000" cy="487206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normAutofit fontScale="90000"/>
          </a:bodyPr>
          <a:lstStyle/>
          <a:p>
            <a:pPr algn="ctr"/>
            <a:r>
              <a:rPr lang="en-US" dirty="0" err="1" smtClean="0"/>
              <a:t>Porque</a:t>
            </a:r>
            <a:r>
              <a:rPr lang="en-US" dirty="0" smtClean="0"/>
              <a:t> é que as </a:t>
            </a:r>
            <a:r>
              <a:rPr lang="en-US" dirty="0" err="1" smtClean="0"/>
              <a:t>pessoas</a:t>
            </a:r>
            <a:r>
              <a:rPr lang="en-US" dirty="0" smtClean="0"/>
              <a:t> </a:t>
            </a:r>
            <a:r>
              <a:rPr lang="en-US" dirty="0" err="1" smtClean="0"/>
              <a:t>resistem</a:t>
            </a:r>
            <a:r>
              <a:rPr lang="en-US" dirty="0" smtClean="0"/>
              <a:t> à </a:t>
            </a:r>
            <a:r>
              <a:rPr lang="en-US" dirty="0" err="1" smtClean="0"/>
              <a:t>Mudança</a:t>
            </a:r>
            <a:r>
              <a:rPr lang="en-US" sz="3600" dirty="0" smtClean="0"/>
              <a:t>?</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7 - </a:t>
            </a:r>
            <a:fld id="{1D72EBF8-7CF5-44B7-B2BF-E22DE4D0703D}" type="slidenum">
              <a:rPr lang="en-US" smtClean="0"/>
              <a:pPr/>
              <a:t>13</a:t>
            </a:fld>
            <a:endParaRPr lang="en-US" dirty="0"/>
          </a:p>
        </p:txBody>
      </p:sp>
      <p:sp>
        <p:nvSpPr>
          <p:cNvPr id="7" name="Rectangle 3"/>
          <p:cNvSpPr txBox="1">
            <a:spLocks/>
          </p:cNvSpPr>
          <p:nvPr/>
        </p:nvSpPr>
        <p:spPr bwMode="auto">
          <a:xfrm>
            <a:off x="457200" y="1981200"/>
            <a:ext cx="8229600" cy="4144963"/>
          </a:xfrm>
          <a:prstGeom prst="rect">
            <a:avLst/>
          </a:prstGeom>
          <a:noFill/>
          <a:ln w="9525">
            <a:noFill/>
            <a:miter lim="800000"/>
            <a:headEnd/>
            <a:tailEnd/>
          </a:ln>
        </p:spPr>
        <p:txBody>
          <a:bodyPr/>
          <a:lstStyle/>
          <a:p>
            <a:pPr marL="324000" indent="-342900" algn="just" eaLnBrk="0" hangingPunct="0">
              <a:spcBef>
                <a:spcPts val="1200"/>
              </a:spcBef>
              <a:buFont typeface="Arial" charset="0"/>
              <a:buChar char="•"/>
            </a:pPr>
            <a:r>
              <a:rPr lang="pt-PT" sz="2400" dirty="0" smtClean="0"/>
              <a:t>Devido à ambiguidade e incerteza que a mudança introduz.</a:t>
            </a:r>
          </a:p>
          <a:p>
            <a:pPr marL="324000" indent="-342900" algn="just" eaLnBrk="0" hangingPunct="0">
              <a:spcBef>
                <a:spcPts val="1200"/>
              </a:spcBef>
              <a:buFont typeface="Arial" charset="0"/>
              <a:buChar char="•"/>
            </a:pPr>
            <a:r>
              <a:rPr lang="pt-PT" sz="2400" dirty="0" smtClean="0"/>
              <a:t>O conforto dos velhos hábitos.</a:t>
            </a:r>
          </a:p>
          <a:p>
            <a:pPr marL="324000" indent="-342900" algn="just" eaLnBrk="0" hangingPunct="0">
              <a:spcBef>
                <a:spcPts val="1200"/>
              </a:spcBef>
              <a:buFont typeface="Arial" charset="0"/>
              <a:buChar char="•"/>
            </a:pPr>
            <a:r>
              <a:rPr lang="pt-PT" sz="2400" dirty="0" smtClean="0"/>
              <a:t>Preocupação com a possível perda de status, dinheiro, autoridade, relações pessoais, ou conveniência pessoal.</a:t>
            </a:r>
          </a:p>
          <a:p>
            <a:pPr marL="324000" indent="-342900" algn="just" eaLnBrk="0" hangingPunct="0">
              <a:spcBef>
                <a:spcPts val="1200"/>
              </a:spcBef>
              <a:buFont typeface="Arial" charset="0"/>
              <a:buChar char="•"/>
            </a:pPr>
            <a:r>
              <a:rPr lang="pt-PT" sz="2400" dirty="0" smtClean="0"/>
              <a:t>Perceção de que a mudança poderá ser incompatível com os objetivos e interesses da organização.</a:t>
            </a:r>
            <a:endParaRPr lang="pt-PT"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normAutofit fontScale="90000"/>
          </a:bodyPr>
          <a:lstStyle/>
          <a:p>
            <a:pPr algn="ctr"/>
            <a:r>
              <a:rPr lang="en-US" sz="3600" dirty="0" err="1" smtClean="0"/>
              <a:t>Técnicas</a:t>
            </a:r>
            <a:r>
              <a:rPr lang="en-US" sz="3600" dirty="0" smtClean="0"/>
              <a:t> para </a:t>
            </a:r>
            <a:r>
              <a:rPr lang="en-US" sz="3600" dirty="0" err="1" smtClean="0"/>
              <a:t>reduzir</a:t>
            </a:r>
            <a:r>
              <a:rPr lang="en-US" sz="3600" dirty="0" smtClean="0"/>
              <a:t> a </a:t>
            </a:r>
            <a:r>
              <a:rPr lang="en-US" sz="3600" dirty="0" err="1" smtClean="0"/>
              <a:t>resistência</a:t>
            </a:r>
            <a:r>
              <a:rPr lang="en-US" sz="3600" dirty="0" smtClean="0"/>
              <a:t> à </a:t>
            </a:r>
            <a:r>
              <a:rPr lang="en-US" sz="3600" dirty="0" err="1" smtClean="0"/>
              <a:t>Mudança</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05200" cy="365125"/>
          </a:xfrm>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r>
              <a:rPr lang="en-US" dirty="0" smtClean="0"/>
              <a:t>7 - </a:t>
            </a:r>
            <a:fld id="{1D72EBF8-7CF5-44B7-B2BF-E22DE4D0703D}" type="slidenum">
              <a:rPr lang="en-US" smtClean="0"/>
              <a:pPr/>
              <a:t>14</a:t>
            </a:fld>
            <a:endParaRPr lang="en-US" dirty="0"/>
          </a:p>
        </p:txBody>
      </p:sp>
      <p:sp>
        <p:nvSpPr>
          <p:cNvPr id="7" name="Rectangle 3"/>
          <p:cNvSpPr txBox="1">
            <a:spLocks/>
          </p:cNvSpPr>
          <p:nvPr/>
        </p:nvSpPr>
        <p:spPr bwMode="auto">
          <a:xfrm>
            <a:off x="914400" y="2057400"/>
            <a:ext cx="7772400" cy="40687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800" dirty="0" smtClean="0"/>
              <a:t>Educação e Comunicação</a:t>
            </a:r>
          </a:p>
          <a:p>
            <a:pPr marL="342900" indent="-342900" eaLnBrk="0" hangingPunct="0">
              <a:spcBef>
                <a:spcPct val="20000"/>
              </a:spcBef>
              <a:buFont typeface="Arial" charset="0"/>
              <a:buChar char="•"/>
            </a:pPr>
            <a:r>
              <a:rPr lang="pt-PT" sz="2800" dirty="0" smtClean="0"/>
              <a:t>Participação</a:t>
            </a:r>
          </a:p>
          <a:p>
            <a:pPr marL="342900" indent="-342900" eaLnBrk="0" hangingPunct="0">
              <a:spcBef>
                <a:spcPct val="20000"/>
              </a:spcBef>
              <a:buFont typeface="Arial" charset="0"/>
              <a:buChar char="•"/>
            </a:pPr>
            <a:r>
              <a:rPr lang="pt-PT" sz="2800" dirty="0" smtClean="0"/>
              <a:t>Facilitação e apoio</a:t>
            </a:r>
          </a:p>
          <a:p>
            <a:pPr marL="342900" indent="-342900" eaLnBrk="0" hangingPunct="0">
              <a:spcBef>
                <a:spcPct val="20000"/>
              </a:spcBef>
              <a:buFont typeface="Arial" charset="0"/>
              <a:buChar char="•"/>
            </a:pPr>
            <a:r>
              <a:rPr lang="pt-PT" sz="2800" dirty="0" smtClean="0"/>
              <a:t>Negociação</a:t>
            </a:r>
          </a:p>
          <a:p>
            <a:pPr marL="342900" indent="-342900" eaLnBrk="0" hangingPunct="0">
              <a:spcBef>
                <a:spcPct val="20000"/>
              </a:spcBef>
              <a:buFont typeface="Arial" charset="0"/>
              <a:buChar char="•"/>
            </a:pPr>
            <a:r>
              <a:rPr lang="pt-PT" sz="2800" dirty="0" smtClean="0"/>
              <a:t>Manipulação</a:t>
            </a:r>
          </a:p>
          <a:p>
            <a:pPr marL="342900" indent="-342900" eaLnBrk="0" hangingPunct="0">
              <a:spcBef>
                <a:spcPct val="20000"/>
              </a:spcBef>
              <a:buFont typeface="Arial" charset="0"/>
              <a:buChar char="•"/>
            </a:pPr>
            <a:r>
              <a:rPr lang="pt-PT" sz="2800" dirty="0" smtClean="0"/>
              <a:t>Coerção</a:t>
            </a:r>
            <a:endParaRPr lang="pt-PT"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685800" y="163512"/>
            <a:ext cx="7772400" cy="1143000"/>
          </a:xfrm>
        </p:spPr>
        <p:txBody>
          <a:bodyPr>
            <a:normAutofit fontScale="90000"/>
          </a:bodyPr>
          <a:lstStyle/>
          <a:p>
            <a:pPr algn="ctr"/>
            <a:r>
              <a:rPr lang="en-US" sz="2800" dirty="0" err="1" smtClean="0"/>
              <a:t>figura</a:t>
            </a:r>
            <a:r>
              <a:rPr lang="en-US" sz="2800" dirty="0" smtClean="0"/>
              <a:t> 7-5</a:t>
            </a:r>
            <a:br>
              <a:rPr lang="en-US" sz="2800" dirty="0" smtClean="0"/>
            </a:br>
            <a:r>
              <a:rPr lang="en-US" sz="2800" dirty="0" err="1" smtClean="0"/>
              <a:t>Técnicas</a:t>
            </a:r>
            <a:r>
              <a:rPr lang="en-US" sz="2800" dirty="0" smtClean="0"/>
              <a:t> para </a:t>
            </a:r>
            <a:r>
              <a:rPr lang="en-US" sz="2800" dirty="0" err="1" smtClean="0"/>
              <a:t>reduzir</a:t>
            </a:r>
            <a:r>
              <a:rPr lang="en-US" sz="2800" dirty="0" smtClean="0"/>
              <a:t> a </a:t>
            </a:r>
            <a:r>
              <a:rPr lang="en-US" sz="2800" dirty="0" err="1" smtClean="0"/>
              <a:t>resistência</a:t>
            </a:r>
            <a:r>
              <a:rPr lang="en-US" sz="2800" dirty="0" smtClean="0"/>
              <a:t> à </a:t>
            </a:r>
            <a:r>
              <a:rPr lang="en-US" sz="2800" dirty="0" err="1" smtClean="0"/>
              <a:t>mudança</a:t>
            </a:r>
            <a:endParaRPr lang="en-US" sz="2800" dirty="0" smtClean="0">
              <a:latin typeface="Calibri" pitchFamily="34" charset="0"/>
            </a:endParaRPr>
          </a:p>
        </p:txBody>
      </p:sp>
      <p:sp>
        <p:nvSpPr>
          <p:cNvPr id="7" name="Content Placeholder 6"/>
          <p:cNvSpPr>
            <a:spLocks noGrp="1"/>
          </p:cNvSpPr>
          <p:nvPr>
            <p:ph idx="1"/>
          </p:nvPr>
        </p:nvSpPr>
        <p:spPr/>
        <p:txBody>
          <a:bodyPr/>
          <a:lstStyle/>
          <a:p>
            <a:endParaRPr lang="en-US"/>
          </a:p>
        </p:txBody>
      </p:sp>
      <p:sp>
        <p:nvSpPr>
          <p:cNvPr id="6" name="Footer Placeholder 5"/>
          <p:cNvSpPr>
            <a:spLocks noGrp="1"/>
          </p:cNvSpPr>
          <p:nvPr>
            <p:ph type="ftr" sz="quarter" idx="11"/>
          </p:nvPr>
        </p:nvSpPr>
        <p:spPr>
          <a:xfrm>
            <a:off x="228600" y="6324601"/>
            <a:ext cx="3962400" cy="380999"/>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7 - </a:t>
            </a:r>
            <a:fld id="{1D72EBF8-7CF5-44B7-B2BF-E22DE4D0703D}" type="slidenum">
              <a:rPr lang="en-US" smtClean="0"/>
              <a:pPr/>
              <a:t>15</a:t>
            </a:fld>
            <a:endParaRPr lang="en-US" dirty="0"/>
          </a:p>
        </p:txBody>
      </p:sp>
      <p:sp>
        <p:nvSpPr>
          <p:cNvPr id="52226"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52227" name="Picture 2"/>
          <p:cNvPicPr>
            <a:picLocks noChangeAspect="1" noChangeArrowheads="1"/>
          </p:cNvPicPr>
          <p:nvPr/>
        </p:nvPicPr>
        <p:blipFill>
          <a:blip r:embed="rId3" cstate="print"/>
          <a:srcRect/>
          <a:stretch>
            <a:fillRect/>
          </a:stretch>
        </p:blipFill>
        <p:spPr bwMode="auto">
          <a:xfrm>
            <a:off x="609600" y="1504950"/>
            <a:ext cx="8077200" cy="39814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381000" y="274638"/>
            <a:ext cx="8534400" cy="1143000"/>
          </a:xfrm>
        </p:spPr>
        <p:txBody>
          <a:bodyPr>
            <a:normAutofit fontScale="90000"/>
          </a:bodyPr>
          <a:lstStyle/>
          <a:p>
            <a:r>
              <a:rPr lang="en-US" dirty="0" err="1" smtClean="0"/>
              <a:t>Mudança</a:t>
            </a:r>
            <a:r>
              <a:rPr lang="en-US" dirty="0" smtClean="0"/>
              <a:t> da</a:t>
            </a:r>
            <a:r>
              <a:rPr lang="en-US" sz="3600" dirty="0" smtClean="0"/>
              <a:t> </a:t>
            </a:r>
            <a:r>
              <a:rPr lang="en-US" dirty="0" err="1" smtClean="0"/>
              <a:t>Cultura</a:t>
            </a:r>
            <a:r>
              <a:rPr lang="en-US" dirty="0" smtClean="0"/>
              <a:t> </a:t>
            </a:r>
            <a:r>
              <a:rPr lang="en-US" dirty="0" err="1" smtClean="0"/>
              <a:t>Organizacional</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7 - </a:t>
            </a:r>
            <a:fld id="{1D72EBF8-7CF5-44B7-B2BF-E22DE4D0703D}" type="slidenum">
              <a:rPr lang="en-US" smtClean="0"/>
              <a:pPr/>
              <a:t>16</a:t>
            </a:fld>
            <a:endParaRPr lang="en-US" dirty="0"/>
          </a:p>
        </p:txBody>
      </p:sp>
      <p:sp>
        <p:nvSpPr>
          <p:cNvPr id="7" name="Rectangle 3"/>
          <p:cNvSpPr txBox="1">
            <a:spLocks/>
          </p:cNvSpPr>
          <p:nvPr/>
        </p:nvSpPr>
        <p:spPr bwMode="auto">
          <a:xfrm>
            <a:off x="457200" y="1577975"/>
            <a:ext cx="8229600" cy="4678363"/>
          </a:xfrm>
          <a:prstGeom prst="rect">
            <a:avLst/>
          </a:prstGeom>
          <a:noFill/>
          <a:ln w="9525">
            <a:noFill/>
            <a:miter lim="800000"/>
            <a:headEnd/>
            <a:tailEnd/>
          </a:ln>
        </p:spPr>
        <p:txBody>
          <a:bodyPr/>
          <a:lstStyle/>
          <a:p>
            <a:pPr marL="342900" indent="-342900" eaLnBrk="0" hangingPunct="0">
              <a:spcBef>
                <a:spcPct val="45000"/>
              </a:spcBef>
              <a:buFont typeface="Arial" charset="0"/>
              <a:buChar char="•"/>
            </a:pPr>
            <a:r>
              <a:rPr lang="pt-PT" sz="2400" dirty="0" smtClean="0"/>
              <a:t>As culturas são naturalmente resistentes à mudança.</a:t>
            </a:r>
          </a:p>
          <a:p>
            <a:pPr marL="342900" indent="-342900" eaLnBrk="0" hangingPunct="0">
              <a:spcBef>
                <a:spcPct val="45000"/>
              </a:spcBef>
              <a:buFont typeface="Arial" charset="0"/>
              <a:buChar char="•"/>
            </a:pPr>
            <a:endParaRPr lang="pt-PT" sz="800" dirty="0" smtClean="0"/>
          </a:p>
          <a:p>
            <a:pPr marL="342900" indent="-342900" eaLnBrk="0" hangingPunct="0">
              <a:spcBef>
                <a:spcPct val="45000"/>
              </a:spcBef>
              <a:buFont typeface="Arial" charset="0"/>
              <a:buChar char="•"/>
            </a:pPr>
            <a:r>
              <a:rPr lang="pt-PT" sz="2400" dirty="0" smtClean="0"/>
              <a:t>Condições facilitadoras da mudança cultural:</a:t>
            </a:r>
          </a:p>
          <a:p>
            <a:pPr marL="742950" lvl="1" indent="-285750" eaLnBrk="0" hangingPunct="0">
              <a:spcBef>
                <a:spcPct val="45000"/>
              </a:spcBef>
              <a:buFont typeface="Arial" charset="0"/>
              <a:buChar char="–"/>
            </a:pPr>
            <a:r>
              <a:rPr lang="pt-PT" sz="2400" dirty="0" smtClean="0"/>
              <a:t>Ocorrência de </a:t>
            </a:r>
            <a:r>
              <a:rPr lang="pt-PT" sz="2400" dirty="0"/>
              <a:t>uma crise </a:t>
            </a:r>
            <a:r>
              <a:rPr lang="pt-PT" sz="2400" dirty="0" smtClean="0"/>
              <a:t>importante.</a:t>
            </a:r>
          </a:p>
          <a:p>
            <a:pPr marL="742950" lvl="1" indent="-285750" eaLnBrk="0" hangingPunct="0">
              <a:spcBef>
                <a:spcPct val="45000"/>
              </a:spcBef>
              <a:buFont typeface="Arial" charset="0"/>
              <a:buChar char="–"/>
            </a:pPr>
            <a:r>
              <a:rPr lang="pt-PT" sz="2400" dirty="0" smtClean="0"/>
              <a:t>Mudança de liderança.</a:t>
            </a:r>
          </a:p>
          <a:p>
            <a:pPr marL="742950" lvl="1" indent="-285750" eaLnBrk="0" hangingPunct="0">
              <a:spcBef>
                <a:spcPct val="45000"/>
              </a:spcBef>
              <a:buFont typeface="Arial" charset="0"/>
              <a:buChar char="–"/>
            </a:pPr>
            <a:r>
              <a:rPr lang="pt-PT" sz="2400" dirty="0" smtClean="0"/>
              <a:t>A organização é jovem, flexível e pequena.</a:t>
            </a:r>
          </a:p>
          <a:p>
            <a:pPr marL="742950" lvl="1" indent="-285750" eaLnBrk="0" hangingPunct="0">
              <a:spcBef>
                <a:spcPct val="45000"/>
              </a:spcBef>
              <a:buFont typeface="Arial" charset="0"/>
              <a:buChar char="–"/>
            </a:pPr>
            <a:r>
              <a:rPr lang="pt-PT" sz="2400" dirty="0" smtClean="0"/>
              <a:t>Uma fraca cultura organizacional.</a:t>
            </a:r>
            <a:endParaRPr lang="pt-PT"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rmAutofit fontScale="90000"/>
          </a:bodyPr>
          <a:lstStyle/>
          <a:p>
            <a:pPr algn="ctr"/>
            <a:r>
              <a:rPr lang="en-US" dirty="0" err="1" smtClean="0"/>
              <a:t>Compreender</a:t>
            </a:r>
            <a:r>
              <a:rPr lang="en-US" dirty="0" smtClean="0"/>
              <a:t> </a:t>
            </a:r>
            <a:r>
              <a:rPr lang="en-US" dirty="0" err="1" smtClean="0"/>
              <a:t>os</a:t>
            </a:r>
            <a:r>
              <a:rPr lang="en-US" dirty="0" smtClean="0"/>
              <a:t> </a:t>
            </a:r>
            <a:r>
              <a:rPr lang="en-US" dirty="0" err="1" smtClean="0"/>
              <a:t>fatores</a:t>
            </a:r>
            <a:r>
              <a:rPr lang="en-US" dirty="0" smtClean="0"/>
              <a:t> </a:t>
            </a:r>
            <a:r>
              <a:rPr lang="en-US" dirty="0" err="1" smtClean="0"/>
              <a:t>situacionais</a:t>
            </a:r>
            <a:endParaRPr lang="en-US" sz="3600" dirty="0" smtClean="0">
              <a:latin typeface="Calibri" pitchFamily="34" charset="0"/>
            </a:endParaRPr>
          </a:p>
        </p:txBody>
      </p:sp>
      <p:sp>
        <p:nvSpPr>
          <p:cNvPr id="5" name="Footer Placeholder 4"/>
          <p:cNvSpPr>
            <a:spLocks noGrp="1"/>
          </p:cNvSpPr>
          <p:nvPr>
            <p:ph type="ftr" sz="quarter" idx="11"/>
          </p:nvPr>
        </p:nvSpPr>
        <p:spPr>
          <a:xfrm>
            <a:off x="152400" y="6492875"/>
            <a:ext cx="3657600" cy="2127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7 - </a:t>
            </a:r>
            <a:fld id="{1D72EBF8-7CF5-44B7-B2BF-E22DE4D0703D}" type="slidenum">
              <a:rPr lang="en-US" smtClean="0"/>
              <a:pPr/>
              <a:t>17</a:t>
            </a:fld>
            <a:endParaRPr lang="en-US" dirty="0"/>
          </a:p>
        </p:txBody>
      </p:sp>
      <p:sp>
        <p:nvSpPr>
          <p:cNvPr id="7" name="Rectangle 3"/>
          <p:cNvSpPr txBox="1">
            <a:spLocks/>
          </p:cNvSpPr>
          <p:nvPr/>
        </p:nvSpPr>
        <p:spPr bwMode="auto">
          <a:xfrm>
            <a:off x="457200" y="1828800"/>
            <a:ext cx="8229600" cy="46482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Crise </a:t>
            </a:r>
            <a:r>
              <a:rPr lang="pt-PT" sz="2400" b="1" dirty="0"/>
              <a:t>importante </a:t>
            </a:r>
            <a:r>
              <a:rPr lang="pt-PT" sz="2400" dirty="0" smtClean="0"/>
              <a:t>– Um inesperado problema financeiro, a perda de um cliente importante, uma importante inovação tecnológica por parte de um concorrente.</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Mudança de liderança </a:t>
            </a:r>
            <a:r>
              <a:rPr lang="pt-PT" sz="2400" dirty="0" smtClean="0"/>
              <a:t>– Uma nova liderança (e.g. nova administração) pode trazer um novo conjunto de valores para a organização.</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Organização nova, flexível </a:t>
            </a:r>
            <a:r>
              <a:rPr lang="pt-PT" sz="2400" b="1" dirty="0"/>
              <a:t>e pequena</a:t>
            </a:r>
            <a:r>
              <a:rPr lang="pt-PT" sz="2400" dirty="0" smtClean="0"/>
              <a:t>.</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Cultura fraca.</a:t>
            </a:r>
            <a:endParaRPr lang="pt-PT"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7-6 </a:t>
            </a:r>
            <a:br>
              <a:rPr lang="en-US" sz="3600" dirty="0" smtClean="0"/>
            </a:br>
            <a:r>
              <a:rPr lang="en-US" dirty="0" err="1" smtClean="0"/>
              <a:t>mudança</a:t>
            </a:r>
            <a:r>
              <a:rPr lang="en-US" dirty="0" smtClean="0"/>
              <a:t> cultural</a:t>
            </a:r>
            <a:endParaRPr lang="en-US" sz="3600" dirty="0" smtClean="0">
              <a:latin typeface="Calibri" pitchFamily="34" charset="0"/>
            </a:endParaRPr>
          </a:p>
        </p:txBody>
      </p:sp>
      <p:sp>
        <p:nvSpPr>
          <p:cNvPr id="6" name="Footer Placeholder 5"/>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7 - </a:t>
            </a:r>
            <a:fld id="{1D72EBF8-7CF5-44B7-B2BF-E22DE4D0703D}" type="slidenum">
              <a:rPr lang="en-US" smtClean="0"/>
              <a:pPr/>
              <a:t>18</a:t>
            </a:fld>
            <a:endParaRPr lang="en-US" dirty="0"/>
          </a:p>
        </p:txBody>
      </p:sp>
      <p:pic>
        <p:nvPicPr>
          <p:cNvPr id="2" name="Picture 1"/>
          <p:cNvPicPr>
            <a:picLocks noChangeAspect="1"/>
          </p:cNvPicPr>
          <p:nvPr/>
        </p:nvPicPr>
        <p:blipFill>
          <a:blip r:embed="rId3"/>
          <a:stretch>
            <a:fillRect/>
          </a:stretch>
        </p:blipFill>
        <p:spPr>
          <a:xfrm>
            <a:off x="0" y="1333500"/>
            <a:ext cx="9144000" cy="4381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algn="ctr"/>
            <a:r>
              <a:rPr lang="en-US" sz="3600" dirty="0" smtClean="0"/>
              <a:t>Stress dos </a:t>
            </a:r>
            <a:r>
              <a:rPr lang="en-US" sz="3600" dirty="0" err="1" smtClean="0"/>
              <a:t>empregados</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7 - </a:t>
            </a:r>
            <a:fld id="{1D72EBF8-7CF5-44B7-B2BF-E22DE4D0703D}" type="slidenum">
              <a:rPr lang="en-US" smtClean="0"/>
              <a:pPr/>
              <a:t>19</a:t>
            </a:fld>
            <a:endParaRPr lang="en-US" dirty="0"/>
          </a:p>
        </p:txBody>
      </p:sp>
      <p:sp>
        <p:nvSpPr>
          <p:cNvPr id="7" name="Rectangle 3"/>
          <p:cNvSpPr txBox="1">
            <a:spLocks/>
          </p:cNvSpPr>
          <p:nvPr/>
        </p:nvSpPr>
        <p:spPr bwMode="auto">
          <a:xfrm>
            <a:off x="457200" y="2057400"/>
            <a:ext cx="8229600" cy="4068763"/>
          </a:xfrm>
          <a:prstGeom prst="rect">
            <a:avLst/>
          </a:prstGeom>
          <a:noFill/>
          <a:ln w="9525">
            <a:noFill/>
            <a:miter lim="800000"/>
            <a:headEnd/>
            <a:tailEnd/>
          </a:ln>
        </p:spPr>
        <p:txBody>
          <a:bodyPr/>
          <a:lstStyle/>
          <a:p>
            <a:pPr marL="342900" indent="-342900" algn="just" eaLnBrk="0" hangingPunct="0">
              <a:spcBef>
                <a:spcPct val="40000"/>
              </a:spcBef>
              <a:buFont typeface="Arial" charset="0"/>
              <a:buChar char="•"/>
            </a:pPr>
            <a:r>
              <a:rPr lang="pt-PT" sz="2400" b="1" dirty="0" smtClean="0"/>
              <a:t>Stress – </a:t>
            </a:r>
            <a:r>
              <a:rPr lang="pt-PT" sz="2400" dirty="0" smtClean="0"/>
              <a:t>A reação adversa que as pessoas têm decorrente de um excesso de pressão exercida sobre as mesmas, resultante de solicitações extraordinárias, condicionantes ou oportunidades. </a:t>
            </a:r>
          </a:p>
          <a:p>
            <a:pPr marL="342900" indent="-342900" algn="just" eaLnBrk="0" hangingPunct="0">
              <a:spcBef>
                <a:spcPct val="4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i="1" dirty="0" err="1" smtClean="0"/>
              <a:t>Stressors</a:t>
            </a:r>
            <a:r>
              <a:rPr lang="pt-PT" sz="2400" b="1" dirty="0" smtClean="0"/>
              <a:t> – </a:t>
            </a:r>
            <a:r>
              <a:rPr lang="pt-PT" sz="2400" dirty="0" smtClean="0"/>
              <a:t>Fatores que causam stress.</a:t>
            </a:r>
            <a:endParaRPr lang="pt-PT"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Objectivos</a:t>
            </a:r>
            <a:endParaRPr lang="en-US" dirty="0"/>
          </a:p>
        </p:txBody>
      </p:sp>
      <p:sp>
        <p:nvSpPr>
          <p:cNvPr id="3" name="Content Placeholder 2"/>
          <p:cNvSpPr>
            <a:spLocks noGrp="1"/>
          </p:cNvSpPr>
          <p:nvPr>
            <p:ph idx="1"/>
          </p:nvPr>
        </p:nvSpPr>
        <p:spPr>
          <a:xfrm>
            <a:off x="685800" y="1600200"/>
            <a:ext cx="7543800" cy="4648199"/>
          </a:xfrm>
        </p:spPr>
        <p:txBody>
          <a:bodyPr>
            <a:normAutofit/>
          </a:bodyPr>
          <a:lstStyle/>
          <a:p>
            <a:pPr marL="582930" indent="-514350" algn="just">
              <a:buFont typeface="+mj-lt"/>
              <a:buAutoNum type="arabicPeriod"/>
            </a:pPr>
            <a:r>
              <a:rPr lang="pt-PT" sz="2400" b="1" dirty="0">
                <a:latin typeface="Arial" panose="020B0604020202020204" pitchFamily="34" charset="0"/>
                <a:cs typeface="Arial" panose="020B0604020202020204" pitchFamily="34" charset="0"/>
              </a:rPr>
              <a:t>Comparar </a:t>
            </a:r>
            <a:r>
              <a:rPr lang="pt-PT" sz="2400" dirty="0">
                <a:latin typeface="Arial" panose="020B0604020202020204" pitchFamily="34" charset="0"/>
                <a:cs typeface="Arial" panose="020B0604020202020204" pitchFamily="34" charset="0"/>
              </a:rPr>
              <a:t>e contrastar as várias </a:t>
            </a:r>
            <a:r>
              <a:rPr lang="pt-PT" sz="2400" dirty="0" smtClean="0">
                <a:latin typeface="Arial" panose="020B0604020202020204" pitchFamily="34" charset="0"/>
                <a:cs typeface="Arial" panose="020B0604020202020204" pitchFamily="34" charset="0"/>
              </a:rPr>
              <a:t>perspectivas </a:t>
            </a:r>
            <a:r>
              <a:rPr lang="pt-PT" sz="2400" dirty="0">
                <a:latin typeface="Arial" panose="020B0604020202020204" pitchFamily="34" charset="0"/>
                <a:cs typeface="Arial" panose="020B0604020202020204" pitchFamily="34" charset="0"/>
              </a:rPr>
              <a:t>sobre o processo de mudança</a:t>
            </a:r>
            <a:r>
              <a:rPr lang="pt-PT" sz="2400" dirty="0" smtClean="0">
                <a:latin typeface="Arial" panose="020B0604020202020204" pitchFamily="34" charset="0"/>
                <a:cs typeface="Arial" panose="020B0604020202020204" pitchFamily="34" charset="0"/>
              </a:rPr>
              <a:t>.</a:t>
            </a:r>
          </a:p>
          <a:p>
            <a:pPr marL="582930" indent="-514350" algn="just">
              <a:buFont typeface="+mj-lt"/>
              <a:buAutoNum type="arabicPeriod"/>
            </a:pPr>
            <a:endParaRPr lang="en-US" sz="800" dirty="0" smtClean="0">
              <a:latin typeface="Arial" pitchFamily="34" charset="0"/>
              <a:cs typeface="Arial" pitchFamily="34" charset="0"/>
            </a:endParaRPr>
          </a:p>
          <a:p>
            <a:pPr marL="582930" indent="-514350" algn="just">
              <a:buFont typeface="+mj-lt"/>
              <a:buAutoNum type="arabicPeriod"/>
            </a:pPr>
            <a:r>
              <a:rPr lang="pt-PT" sz="2400" b="1" dirty="0" smtClean="0">
                <a:latin typeface="Arial" pitchFamily="34" charset="0"/>
                <a:cs typeface="Arial" pitchFamily="34" charset="0"/>
              </a:rPr>
              <a:t>Classificar </a:t>
            </a:r>
            <a:r>
              <a:rPr lang="pt-PT" sz="2400" dirty="0" smtClean="0">
                <a:latin typeface="Arial" pitchFamily="34" charset="0"/>
                <a:cs typeface="Arial" pitchFamily="34" charset="0"/>
              </a:rPr>
              <a:t>tipos de mudança organizacional</a:t>
            </a:r>
            <a:r>
              <a:rPr lang="en-US" sz="2400" dirty="0" smtClean="0">
                <a:latin typeface="Arial" pitchFamily="34" charset="0"/>
                <a:cs typeface="Arial" pitchFamily="34" charset="0"/>
              </a:rPr>
              <a:t>.</a:t>
            </a:r>
          </a:p>
          <a:p>
            <a:pPr marL="582930" indent="-514350" algn="just">
              <a:buFont typeface="+mj-lt"/>
              <a:buAutoNum type="arabicPeriod"/>
            </a:pPr>
            <a:endParaRPr lang="en-US" sz="800" dirty="0" smtClean="0">
              <a:latin typeface="Arial" pitchFamily="34" charset="0"/>
              <a:cs typeface="Arial" pitchFamily="34" charset="0"/>
            </a:endParaRPr>
          </a:p>
          <a:p>
            <a:pPr marL="582930" indent="-514350" algn="just">
              <a:buFont typeface="+mj-lt"/>
              <a:buAutoNum type="arabicPeriod"/>
            </a:pPr>
            <a:r>
              <a:rPr lang="pt-PT" sz="2400" b="1" dirty="0">
                <a:latin typeface="Arial" panose="020B0604020202020204" pitchFamily="34" charset="0"/>
                <a:cs typeface="Arial" panose="020B0604020202020204" pitchFamily="34" charset="0"/>
              </a:rPr>
              <a:t>Explicar </a:t>
            </a:r>
            <a:r>
              <a:rPr lang="pt-PT" sz="2400" dirty="0">
                <a:latin typeface="Arial" panose="020B0604020202020204" pitchFamily="34" charset="0"/>
                <a:cs typeface="Arial" panose="020B0604020202020204" pitchFamily="34" charset="0"/>
              </a:rPr>
              <a:t>como se gere a resistência à mudança</a:t>
            </a:r>
            <a:r>
              <a:rPr lang="pt-PT" sz="2400" dirty="0" smtClean="0">
                <a:latin typeface="Arial" panose="020B0604020202020204" pitchFamily="34" charset="0"/>
                <a:cs typeface="Arial" panose="020B0604020202020204" pitchFamily="34" charset="0"/>
              </a:rPr>
              <a:t>.</a:t>
            </a:r>
          </a:p>
          <a:p>
            <a:pPr marL="582930" indent="-514350" algn="just">
              <a:buFont typeface="+mj-lt"/>
              <a:buAutoNum type="arabicPeriod"/>
            </a:pPr>
            <a:endParaRPr lang="pt-PT" sz="800" dirty="0">
              <a:latin typeface="Arial" panose="020B0604020202020204" pitchFamily="34" charset="0"/>
              <a:cs typeface="Arial" panose="020B0604020202020204" pitchFamily="34" charset="0"/>
            </a:endParaRPr>
          </a:p>
          <a:p>
            <a:pPr marL="582930" indent="-514350" algn="just">
              <a:buFont typeface="+mj-lt"/>
              <a:buAutoNum type="arabicPeriod"/>
            </a:pPr>
            <a:r>
              <a:rPr lang="pt-PT" sz="2400" b="1" dirty="0">
                <a:latin typeface="Arial" panose="020B0604020202020204" pitchFamily="34" charset="0"/>
                <a:cs typeface="Arial" panose="020B0604020202020204" pitchFamily="34" charset="0"/>
              </a:rPr>
              <a:t>Discutir </a:t>
            </a:r>
            <a:r>
              <a:rPr lang="pt-PT" sz="2400" dirty="0">
                <a:latin typeface="Arial" panose="020B0604020202020204" pitchFamily="34" charset="0"/>
                <a:cs typeface="Arial" panose="020B0604020202020204" pitchFamily="34" charset="0"/>
              </a:rPr>
              <a:t>alguns temas </a:t>
            </a:r>
            <a:r>
              <a:rPr lang="pt-PT" sz="2400" dirty="0" smtClean="0">
                <a:latin typeface="Arial" panose="020B0604020202020204" pitchFamily="34" charset="0"/>
                <a:cs typeface="Arial" panose="020B0604020202020204" pitchFamily="34" charset="0"/>
              </a:rPr>
              <a:t>atuais </a:t>
            </a:r>
            <a:r>
              <a:rPr lang="pt-PT" sz="2400" dirty="0">
                <a:latin typeface="Arial" panose="020B0604020202020204" pitchFamily="34" charset="0"/>
                <a:cs typeface="Arial" panose="020B0604020202020204" pitchFamily="34" charset="0"/>
              </a:rPr>
              <a:t>sobre a gestão da mudança</a:t>
            </a:r>
            <a:r>
              <a:rPr lang="pt-PT" sz="2400" dirty="0" smtClean="0">
                <a:latin typeface="Arial" panose="020B0604020202020204" pitchFamily="34" charset="0"/>
                <a:cs typeface="Arial" panose="020B0604020202020204" pitchFamily="34" charset="0"/>
              </a:rPr>
              <a:t>.</a:t>
            </a:r>
          </a:p>
          <a:p>
            <a:pPr marL="582930" indent="-514350" algn="just">
              <a:buFont typeface="+mj-lt"/>
              <a:buAutoNum type="arabicPeriod"/>
            </a:pPr>
            <a:endParaRPr lang="pt-PT" sz="800" dirty="0">
              <a:latin typeface="Arial" panose="020B0604020202020204" pitchFamily="34" charset="0"/>
              <a:cs typeface="Arial" panose="020B0604020202020204" pitchFamily="34" charset="0"/>
            </a:endParaRPr>
          </a:p>
          <a:p>
            <a:pPr marL="582930" indent="-514350" algn="just">
              <a:buFont typeface="+mj-lt"/>
              <a:buAutoNum type="arabicPeriod"/>
            </a:pPr>
            <a:r>
              <a:rPr lang="pt-PT" sz="2400" b="1" dirty="0">
                <a:latin typeface="Arial" panose="020B0604020202020204" pitchFamily="34" charset="0"/>
                <a:cs typeface="Arial" panose="020B0604020202020204" pitchFamily="34" charset="0"/>
              </a:rPr>
              <a:t>Descrever </a:t>
            </a:r>
            <a:r>
              <a:rPr lang="pt-PT" sz="2400" dirty="0">
                <a:latin typeface="Arial" panose="020B0604020202020204" pitchFamily="34" charset="0"/>
                <a:cs typeface="Arial" panose="020B0604020202020204" pitchFamily="34" charset="0"/>
              </a:rPr>
              <a:t>técnicas para estimular a inovação</a:t>
            </a:r>
            <a:r>
              <a:rPr lang="pt-PT" sz="2400" dirty="0" smtClean="0">
                <a:latin typeface="Arial" panose="020B0604020202020204" pitchFamily="34" charset="0"/>
                <a:cs typeface="Arial" panose="020B0604020202020204" pitchFamily="34" charset="0"/>
              </a:rPr>
              <a:t>.</a:t>
            </a:r>
            <a:endParaRPr lang="pt-PT"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7 - </a:t>
            </a:r>
            <a:fld id="{1D72EBF8-7CF5-44B7-B2BF-E22DE4D0703D}"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60400" y="25400"/>
            <a:ext cx="7772400" cy="1143000"/>
          </a:xfrm>
        </p:spPr>
        <p:txBody>
          <a:bodyPr/>
          <a:lstStyle/>
          <a:p>
            <a:pPr algn="ctr"/>
            <a:r>
              <a:rPr lang="en-US" dirty="0" smtClean="0"/>
              <a:t>O que causa o </a:t>
            </a:r>
            <a:r>
              <a:rPr lang="en-US" sz="3600" dirty="0" smtClean="0"/>
              <a:t>Stress?</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276600" cy="365125"/>
          </a:xfrm>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r>
              <a:rPr lang="en-US" dirty="0" smtClean="0"/>
              <a:t>7 - </a:t>
            </a:r>
            <a:fld id="{1D72EBF8-7CF5-44B7-B2BF-E22DE4D0703D}" type="slidenum">
              <a:rPr lang="en-US" smtClean="0"/>
              <a:pPr/>
              <a:t>20</a:t>
            </a:fld>
            <a:endParaRPr lang="en-US" dirty="0"/>
          </a:p>
        </p:txBody>
      </p:sp>
      <p:sp>
        <p:nvSpPr>
          <p:cNvPr id="7" name="Rectangle 3"/>
          <p:cNvSpPr txBox="1">
            <a:spLocks/>
          </p:cNvSpPr>
          <p:nvPr/>
        </p:nvSpPr>
        <p:spPr bwMode="auto">
          <a:xfrm>
            <a:off x="431800" y="1524000"/>
            <a:ext cx="8229600" cy="43688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Conflito de papeis – </a:t>
            </a:r>
            <a:r>
              <a:rPr lang="pt-PT" sz="2400" dirty="0"/>
              <a:t>Expectativas de trabalho </a:t>
            </a:r>
            <a:r>
              <a:rPr lang="pt-PT" sz="2400" dirty="0" smtClean="0"/>
              <a:t>diversas e que </a:t>
            </a:r>
            <a:r>
              <a:rPr lang="pt-PT" sz="2400" dirty="0"/>
              <a:t>são </a:t>
            </a:r>
            <a:r>
              <a:rPr lang="pt-PT" sz="2400" dirty="0" smtClean="0"/>
              <a:t>difíceis </a:t>
            </a:r>
            <a:r>
              <a:rPr lang="pt-PT" sz="2400" dirty="0"/>
              <a:t>de </a:t>
            </a:r>
            <a:r>
              <a:rPr lang="pt-PT" sz="2400" dirty="0" smtClean="0"/>
              <a:t>satisfazer e/ou conciliar.</a:t>
            </a:r>
          </a:p>
          <a:p>
            <a:pPr marL="342900" indent="-342900" algn="just" eaLnBrk="0" hangingPunct="0">
              <a:spcBef>
                <a:spcPct val="20000"/>
              </a:spcBef>
              <a:buFont typeface="Arial" charset="0"/>
              <a:buChar char="•"/>
            </a:pPr>
            <a:endParaRPr lang="pt-PT" sz="800" dirty="0"/>
          </a:p>
          <a:p>
            <a:pPr marL="342900" indent="-342900" algn="just" eaLnBrk="0" hangingPunct="0">
              <a:spcBef>
                <a:spcPct val="20000"/>
              </a:spcBef>
              <a:buFont typeface="Arial" charset="0"/>
              <a:buChar char="•"/>
            </a:pPr>
            <a:r>
              <a:rPr lang="pt-PT" sz="2400" b="1" dirty="0" smtClean="0"/>
              <a:t>Sobrecarga de trabalho – </a:t>
            </a:r>
            <a:r>
              <a:rPr lang="pt-PT" sz="2400" dirty="0"/>
              <a:t>a quantidade de trabalho solicitada é superior ao que seria </a:t>
            </a:r>
            <a:r>
              <a:rPr lang="pt-PT" sz="2400" dirty="0" smtClean="0"/>
              <a:t>equilibrado, </a:t>
            </a:r>
            <a:r>
              <a:rPr lang="pt-PT" sz="2400" dirty="0"/>
              <a:t>para o tempo disponível</a:t>
            </a:r>
            <a:r>
              <a:rPr lang="pt-PT" sz="2400" dirty="0" smtClean="0"/>
              <a:t>.</a:t>
            </a:r>
          </a:p>
          <a:p>
            <a:pPr marL="342900" indent="-342900" algn="just" eaLnBrk="0" hangingPunct="0">
              <a:spcBef>
                <a:spcPct val="20000"/>
              </a:spcBef>
              <a:buFont typeface="Arial" charset="0"/>
              <a:buChar char="•"/>
            </a:pPr>
            <a:endParaRPr lang="pt-PT" sz="800" dirty="0"/>
          </a:p>
          <a:p>
            <a:pPr marL="342900" indent="-342900" algn="just" eaLnBrk="0" hangingPunct="0">
              <a:spcBef>
                <a:spcPct val="20000"/>
              </a:spcBef>
              <a:buFont typeface="Arial" charset="0"/>
              <a:buChar char="•"/>
            </a:pPr>
            <a:r>
              <a:rPr lang="pt-PT" sz="2400" b="1" dirty="0" smtClean="0"/>
              <a:t>Ambiguidade de papeis – </a:t>
            </a:r>
            <a:r>
              <a:rPr lang="pt-PT" sz="2400" dirty="0" smtClean="0"/>
              <a:t>quando as expectativas sobre o trabalho não são claras e o trabalhador não está certo sobre o que tem que fazer, ou como deve fazê-lo.</a:t>
            </a:r>
            <a:endParaRPr lang="pt-PT"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7 - </a:t>
            </a:r>
            <a:fld id="{1D72EBF8-7CF5-44B7-B2BF-E22DE4D0703D}" type="slidenum">
              <a:rPr lang="en-US" smtClean="0"/>
              <a:pPr/>
              <a:t>21</a:t>
            </a:fld>
            <a:endParaRPr lang="en-US" dirty="0"/>
          </a:p>
        </p:txBody>
      </p:sp>
      <p:sp>
        <p:nvSpPr>
          <p:cNvPr id="7" name="Rectangle 2"/>
          <p:cNvSpPr>
            <a:spLocks noGrp="1" noChangeArrowheads="1"/>
          </p:cNvSpPr>
          <p:nvPr>
            <p:ph type="title"/>
          </p:nvPr>
        </p:nvSpPr>
        <p:spPr>
          <a:xfrm>
            <a:off x="660400" y="25400"/>
            <a:ext cx="7772400" cy="1143000"/>
          </a:xfrm>
        </p:spPr>
        <p:txBody>
          <a:bodyPr>
            <a:normAutofit fontScale="90000"/>
          </a:bodyPr>
          <a:lstStyle/>
          <a:p>
            <a:pPr algn="ctr"/>
            <a:r>
              <a:rPr lang="en-US" dirty="0" smtClean="0"/>
              <a:t>O que causa o </a:t>
            </a:r>
            <a:r>
              <a:rPr lang="en-US" sz="3600" dirty="0" smtClean="0"/>
              <a:t>Stress?</a:t>
            </a:r>
            <a:br>
              <a:rPr lang="en-US" sz="3600" dirty="0" smtClean="0"/>
            </a:br>
            <a:r>
              <a:rPr lang="en-US" dirty="0" smtClean="0"/>
              <a:t>(cont.)</a:t>
            </a:r>
            <a:endParaRPr lang="en-US" sz="3600" dirty="0" smtClean="0">
              <a:latin typeface="Calibri" pitchFamily="34" charset="0"/>
            </a:endParaRPr>
          </a:p>
        </p:txBody>
      </p:sp>
      <p:sp>
        <p:nvSpPr>
          <p:cNvPr id="9" name="Rectangle 3"/>
          <p:cNvSpPr txBox="1">
            <a:spLocks/>
          </p:cNvSpPr>
          <p:nvPr/>
        </p:nvSpPr>
        <p:spPr bwMode="auto">
          <a:xfrm>
            <a:off x="462280" y="1905000"/>
            <a:ext cx="8229600" cy="39925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Solicitações Interpessoais </a:t>
            </a:r>
            <a:r>
              <a:rPr lang="pt-PT" sz="2400" dirty="0" smtClean="0"/>
              <a:t>– Pressão exercida por outras pessoas (e.g. colegas, chefes, clientes, etc.).</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Estrutura Organizacional </a:t>
            </a:r>
            <a:r>
              <a:rPr lang="pt-PT" sz="2400" dirty="0" smtClean="0"/>
              <a:t>– excesso/deficit de regras, falta de oportunidade para participar nas decisões.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Liderança organizacional </a:t>
            </a:r>
            <a:r>
              <a:rPr lang="pt-PT" sz="2400" dirty="0" smtClean="0"/>
              <a:t>– O estilo de liderança/supervisão dos gestores da organização.</a:t>
            </a:r>
            <a:endParaRPr lang="pt-PT"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normAutofit/>
          </a:bodyPr>
          <a:lstStyle/>
          <a:p>
            <a:pPr algn="ctr"/>
            <a:r>
              <a:rPr lang="en-US" sz="3200" dirty="0" err="1" smtClean="0"/>
              <a:t>fatores</a:t>
            </a:r>
            <a:r>
              <a:rPr lang="en-US" sz="3200" dirty="0" smtClean="0"/>
              <a:t> </a:t>
            </a:r>
            <a:r>
              <a:rPr lang="en-US" sz="3200" dirty="0" err="1" smtClean="0"/>
              <a:t>pessoais</a:t>
            </a:r>
            <a:r>
              <a:rPr lang="en-US" sz="3200" dirty="0" smtClean="0"/>
              <a:t> que </a:t>
            </a:r>
            <a:r>
              <a:rPr lang="en-US" sz="3200" dirty="0" err="1" smtClean="0"/>
              <a:t>podem</a:t>
            </a:r>
            <a:r>
              <a:rPr lang="en-US" sz="3200" dirty="0" smtClean="0"/>
              <a:t> </a:t>
            </a:r>
            <a:r>
              <a:rPr lang="en-US" sz="3200" dirty="0" err="1" smtClean="0"/>
              <a:t>gerar</a:t>
            </a:r>
            <a:r>
              <a:rPr lang="en-US" sz="3200" dirty="0" smtClean="0"/>
              <a:t> stress</a:t>
            </a:r>
            <a:endParaRPr lang="en-US" sz="3200" dirty="0" smtClean="0">
              <a:latin typeface="Calibri" pitchFamily="34" charset="0"/>
            </a:endParaRPr>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7 - </a:t>
            </a:r>
            <a:fld id="{1D72EBF8-7CF5-44B7-B2BF-E22DE4D0703D}" type="slidenum">
              <a:rPr lang="en-US" smtClean="0"/>
              <a:pPr/>
              <a:t>22</a:t>
            </a:fld>
            <a:endParaRPr lang="en-US" dirty="0"/>
          </a:p>
        </p:txBody>
      </p:sp>
      <p:sp>
        <p:nvSpPr>
          <p:cNvPr id="7" name="Rectangle 3"/>
          <p:cNvSpPr txBox="1">
            <a:spLocks/>
          </p:cNvSpPr>
          <p:nvPr/>
        </p:nvSpPr>
        <p:spPr bwMode="auto">
          <a:xfrm>
            <a:off x="457200" y="2362200"/>
            <a:ext cx="8229600" cy="3843338"/>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Personalidade Tipo A – </a:t>
            </a:r>
            <a:r>
              <a:rPr lang="pt-PT" sz="2400" dirty="0" smtClean="0"/>
              <a:t>pessoas com um sentido de urgência crónico e uma competitividade extrema.</a:t>
            </a:r>
          </a:p>
          <a:p>
            <a:pPr algn="just" eaLnBrk="0" hangingPunct="0">
              <a:spcBef>
                <a:spcPct val="20000"/>
              </a:spcBef>
            </a:pPr>
            <a:endParaRPr lang="pt-PT" sz="2400" dirty="0" smtClean="0"/>
          </a:p>
          <a:p>
            <a:pPr marL="342900" indent="-342900" algn="just" eaLnBrk="0" hangingPunct="0">
              <a:spcBef>
                <a:spcPct val="20000"/>
              </a:spcBef>
              <a:buFont typeface="Arial" charset="0"/>
              <a:buChar char="•"/>
            </a:pPr>
            <a:r>
              <a:rPr lang="pt-PT" sz="2400" b="1" dirty="0" smtClean="0"/>
              <a:t>Personalidade Tipo B – </a:t>
            </a:r>
            <a:r>
              <a:rPr lang="pt-PT" sz="2400" dirty="0" smtClean="0"/>
              <a:t>pessoas calmas, acessíveis e que aceitam a mudança de forma fácil.</a:t>
            </a:r>
            <a:endParaRPr lang="pt-PT"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7-7</a:t>
            </a:r>
            <a:br>
              <a:rPr lang="en-US" sz="3600" dirty="0" smtClean="0"/>
            </a:br>
            <a:r>
              <a:rPr lang="en-US" sz="3600" dirty="0" err="1" smtClean="0"/>
              <a:t>SiNtomas</a:t>
            </a:r>
            <a:r>
              <a:rPr lang="en-US" sz="3600" dirty="0" smtClean="0"/>
              <a:t> </a:t>
            </a:r>
            <a:r>
              <a:rPr lang="en-US" sz="3600" dirty="0" smtClean="0"/>
              <a:t>de Stress</a:t>
            </a:r>
            <a:endParaRPr lang="en-US" sz="3600" dirty="0" smtClean="0">
              <a:latin typeface="Calibri" pitchFamily="34" charset="0"/>
            </a:endParaRPr>
          </a:p>
        </p:txBody>
      </p:sp>
      <p:sp>
        <p:nvSpPr>
          <p:cNvPr id="6" name="Footer Placeholder 5"/>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7 - </a:t>
            </a:r>
            <a:fld id="{1D72EBF8-7CF5-44B7-B2BF-E22DE4D0703D}" type="slidenum">
              <a:rPr lang="en-US" smtClean="0"/>
              <a:pPr/>
              <a:t>23</a:t>
            </a:fld>
            <a:endParaRPr lang="en-US" dirty="0"/>
          </a:p>
        </p:txBody>
      </p:sp>
      <p:pic>
        <p:nvPicPr>
          <p:cNvPr id="2" name="Picture 1"/>
          <p:cNvPicPr>
            <a:picLocks noChangeAspect="1"/>
          </p:cNvPicPr>
          <p:nvPr/>
        </p:nvPicPr>
        <p:blipFill>
          <a:blip r:embed="rId3"/>
          <a:stretch>
            <a:fillRect/>
          </a:stretch>
        </p:blipFill>
        <p:spPr>
          <a:xfrm>
            <a:off x="0" y="1358900"/>
            <a:ext cx="9144000" cy="413229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685800" y="83344"/>
            <a:ext cx="7772400" cy="1143000"/>
          </a:xfrm>
        </p:spPr>
        <p:txBody>
          <a:bodyPr/>
          <a:lstStyle/>
          <a:p>
            <a:pPr algn="ctr"/>
            <a:r>
              <a:rPr lang="en-US" dirty="0" smtClean="0"/>
              <a:t>Como se </a:t>
            </a:r>
            <a:r>
              <a:rPr lang="en-US" dirty="0" err="1" smtClean="0"/>
              <a:t>pode</a:t>
            </a:r>
            <a:r>
              <a:rPr lang="en-US" dirty="0" smtClean="0"/>
              <a:t> </a:t>
            </a:r>
            <a:r>
              <a:rPr lang="en-US" dirty="0" err="1" smtClean="0"/>
              <a:t>reduzir</a:t>
            </a:r>
            <a:r>
              <a:rPr lang="en-US" dirty="0" smtClean="0"/>
              <a:t> o stress</a:t>
            </a:r>
            <a:r>
              <a:rPr lang="en-US" sz="3600" dirty="0" smtClean="0"/>
              <a:t>?</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429000" cy="365125"/>
          </a:xfrm>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r>
              <a:rPr lang="en-US" dirty="0" smtClean="0"/>
              <a:t>7 - </a:t>
            </a:r>
            <a:fld id="{1D72EBF8-7CF5-44B7-B2BF-E22DE4D0703D}" type="slidenum">
              <a:rPr lang="en-US" smtClean="0"/>
              <a:pPr/>
              <a:t>24</a:t>
            </a:fld>
            <a:endParaRPr lang="en-US" dirty="0"/>
          </a:p>
        </p:txBody>
      </p:sp>
      <p:sp>
        <p:nvSpPr>
          <p:cNvPr id="7" name="Rectangle 3"/>
          <p:cNvSpPr txBox="1">
            <a:spLocks/>
          </p:cNvSpPr>
          <p:nvPr/>
        </p:nvSpPr>
        <p:spPr bwMode="auto">
          <a:xfrm>
            <a:off x="487680" y="1676400"/>
            <a:ext cx="8229600" cy="4075907"/>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pt-PT" sz="2400" dirty="0" smtClean="0"/>
              <a:t>Os fatores relacionados com o trabalho começam com a seleção dos empregados. </a:t>
            </a:r>
          </a:p>
          <a:p>
            <a:pPr algn="just">
              <a:defRPr/>
            </a:pPr>
            <a:endParaRPr lang="pt-PT" sz="800" dirty="0" smtClean="0"/>
          </a:p>
          <a:p>
            <a:pPr algn="just">
              <a:defRPr/>
            </a:pPr>
            <a:r>
              <a:rPr lang="pt-PT" sz="2400" dirty="0" smtClean="0"/>
              <a:t>Uma entrevista de emprego realista/honesta pode minimizar a probabilidade de ocorrência de stress, reduzindo a ambiguidade e promovendo o alinhamento das expectativas em relação ao trabalho.</a:t>
            </a:r>
          </a:p>
          <a:p>
            <a:pPr algn="just">
              <a:defRPr/>
            </a:pPr>
            <a:endParaRPr lang="pt-PT" sz="800" dirty="0" smtClean="0"/>
          </a:p>
          <a:p>
            <a:pPr algn="just">
              <a:defRPr/>
            </a:pPr>
            <a:r>
              <a:rPr lang="pt-PT" sz="2400" dirty="0" smtClean="0"/>
              <a:t>Um plano de desempenho, como o MBO (gestão por objetivos), irá ajudar a clarificar as responsabilidades do trabalho, os objetivos, reduzindo assim a ambiguidade.</a:t>
            </a:r>
            <a:endParaRPr lang="pt-PT"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7 - </a:t>
            </a:r>
            <a:fld id="{1D72EBF8-7CF5-44B7-B2BF-E22DE4D0703D}" type="slidenum">
              <a:rPr lang="en-US" smtClean="0"/>
              <a:pPr/>
              <a:t>25</a:t>
            </a:fld>
            <a:endParaRPr lang="en-US" dirty="0"/>
          </a:p>
        </p:txBody>
      </p:sp>
      <p:sp>
        <p:nvSpPr>
          <p:cNvPr id="72706"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7" name="Picture 6"/>
          <p:cNvPicPr>
            <a:picLocks noChangeAspect="1"/>
          </p:cNvPicPr>
          <p:nvPr/>
        </p:nvPicPr>
        <p:blipFill>
          <a:blip r:embed="rId3"/>
          <a:stretch>
            <a:fillRect/>
          </a:stretch>
        </p:blipFill>
        <p:spPr>
          <a:xfrm>
            <a:off x="436536" y="1113885"/>
            <a:ext cx="8458200" cy="5044566"/>
          </a:xfrm>
          <a:prstGeom prst="rect">
            <a:avLst/>
          </a:prstGeom>
        </p:spPr>
      </p:pic>
      <p:sp>
        <p:nvSpPr>
          <p:cNvPr id="8" name="Rectangle 2"/>
          <p:cNvSpPr txBox="1">
            <a:spLocks noChangeArrowheads="1"/>
          </p:cNvSpPr>
          <p:nvPr/>
        </p:nvSpPr>
        <p:spPr>
          <a:xfrm>
            <a:off x="838200" y="274638"/>
            <a:ext cx="7772400" cy="1143000"/>
          </a:xfrm>
          <a:prstGeom prst="rect">
            <a:avLst/>
          </a:prstGeom>
        </p:spPr>
        <p:txBody>
          <a:bodyPr vert="horz" lIns="0" tIns="45720" rIns="0" bIns="45720" rtlCol="0" anchor="ctr">
            <a:normAutofit fontScale="97500" lnSpcReduction="1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dirty="0" err="1" smtClean="0"/>
              <a:t>figura</a:t>
            </a:r>
            <a:r>
              <a:rPr lang="en-US" dirty="0" smtClean="0"/>
              <a:t> 7-8</a:t>
            </a:r>
            <a:br>
              <a:rPr lang="en-US" dirty="0" smtClean="0"/>
            </a:br>
            <a:r>
              <a:rPr lang="en-US" dirty="0" err="1" smtClean="0"/>
              <a:t>Organizações</a:t>
            </a:r>
            <a:r>
              <a:rPr lang="en-US" dirty="0" smtClean="0"/>
              <a:t> </a:t>
            </a:r>
            <a:r>
              <a:rPr lang="en-US" dirty="0" err="1" smtClean="0"/>
              <a:t>capazes</a:t>
            </a:r>
            <a:r>
              <a:rPr lang="en-US" dirty="0" smtClean="0"/>
              <a:t> de </a:t>
            </a:r>
            <a:r>
              <a:rPr lang="en-US" dirty="0" err="1" smtClean="0"/>
              <a:t>mudar</a:t>
            </a:r>
            <a:endParaRPr lang="en-US" dirty="0" smtClean="0">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algn="ctr"/>
            <a:r>
              <a:rPr lang="en-US" dirty="0" err="1" smtClean="0"/>
              <a:t>Estimular</a:t>
            </a:r>
            <a:r>
              <a:rPr lang="en-US" dirty="0" smtClean="0"/>
              <a:t> a </a:t>
            </a:r>
            <a:r>
              <a:rPr lang="en-US" dirty="0" err="1" smtClean="0"/>
              <a:t>inovação</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352800" cy="365125"/>
          </a:xfrm>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r>
              <a:rPr lang="en-US" dirty="0" smtClean="0"/>
              <a:t>7 - </a:t>
            </a:r>
            <a:fld id="{1D72EBF8-7CF5-44B7-B2BF-E22DE4D0703D}" type="slidenum">
              <a:rPr lang="en-US" smtClean="0"/>
              <a:pPr/>
              <a:t>26</a:t>
            </a:fld>
            <a:endParaRPr lang="en-US" dirty="0"/>
          </a:p>
        </p:txBody>
      </p:sp>
      <p:sp>
        <p:nvSpPr>
          <p:cNvPr id="6" name="Rectangle 3"/>
          <p:cNvSpPr txBox="1">
            <a:spLocks/>
          </p:cNvSpPr>
          <p:nvPr/>
        </p:nvSpPr>
        <p:spPr bwMode="auto">
          <a:xfrm>
            <a:off x="457200" y="1981200"/>
            <a:ext cx="8229600" cy="4144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Criatividade – </a:t>
            </a:r>
            <a:r>
              <a:rPr lang="pt-PT" sz="2400" dirty="0" smtClean="0"/>
              <a:t>a capacidade de combinar ideias de uma forma única.</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Inovação – </a:t>
            </a:r>
            <a:r>
              <a:rPr lang="pt-PT" sz="2400" dirty="0" smtClean="0"/>
              <a:t>transformar os resultados do processo criativo em produtos, serviços ou processos úteis.</a:t>
            </a:r>
            <a:endParaRPr lang="pt-PT"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7-9</a:t>
            </a:r>
            <a:br>
              <a:rPr lang="en-US" sz="3600" dirty="0" smtClean="0"/>
            </a:br>
            <a:r>
              <a:rPr lang="en-US" dirty="0" err="1" smtClean="0"/>
              <a:t>variáveis</a:t>
            </a:r>
            <a:r>
              <a:rPr lang="en-US" dirty="0" smtClean="0"/>
              <a:t> que </a:t>
            </a:r>
            <a:r>
              <a:rPr lang="en-US" dirty="0" err="1" smtClean="0"/>
              <a:t>estimulam</a:t>
            </a:r>
            <a:r>
              <a:rPr lang="en-US" dirty="0" smtClean="0"/>
              <a:t> a </a:t>
            </a:r>
            <a:r>
              <a:rPr lang="en-US" dirty="0" err="1" smtClean="0"/>
              <a:t>inovação</a:t>
            </a:r>
            <a:endParaRPr lang="en-US" sz="3600" dirty="0" smtClean="0">
              <a:latin typeface="Calibri" pitchFamily="34" charset="0"/>
            </a:endParaRPr>
          </a:p>
        </p:txBody>
      </p:sp>
      <p:sp>
        <p:nvSpPr>
          <p:cNvPr id="6" name="Footer Placeholder 5"/>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7 - </a:t>
            </a:r>
            <a:fld id="{1D72EBF8-7CF5-44B7-B2BF-E22DE4D0703D}" type="slidenum">
              <a:rPr lang="en-US" smtClean="0"/>
              <a:pPr/>
              <a:t>27</a:t>
            </a:fld>
            <a:endParaRPr lang="en-US" dirty="0"/>
          </a:p>
        </p:txBody>
      </p:sp>
      <p:pic>
        <p:nvPicPr>
          <p:cNvPr id="4" name="Picture 3"/>
          <p:cNvPicPr>
            <a:picLocks noChangeAspect="1"/>
          </p:cNvPicPr>
          <p:nvPr/>
        </p:nvPicPr>
        <p:blipFill>
          <a:blip r:embed="rId3"/>
          <a:stretch>
            <a:fillRect/>
          </a:stretch>
        </p:blipFill>
        <p:spPr>
          <a:xfrm>
            <a:off x="344018" y="1416686"/>
            <a:ext cx="8537030" cy="422116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algn="ctr"/>
            <a:r>
              <a:rPr lang="en-US" dirty="0" err="1" smtClean="0"/>
              <a:t>Variáveis</a:t>
            </a:r>
            <a:r>
              <a:rPr lang="en-US" dirty="0" smtClean="0"/>
              <a:t> </a:t>
            </a:r>
            <a:r>
              <a:rPr lang="en-US" dirty="0" err="1" smtClean="0"/>
              <a:t>estruturais</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7 - </a:t>
            </a:r>
            <a:fld id="{1D72EBF8-7CF5-44B7-B2BF-E22DE4D0703D}" type="slidenum">
              <a:rPr lang="en-US" smtClean="0"/>
              <a:pPr/>
              <a:t>28</a:t>
            </a:fld>
            <a:endParaRPr lang="en-US" dirty="0"/>
          </a:p>
        </p:txBody>
      </p:sp>
      <p:sp>
        <p:nvSpPr>
          <p:cNvPr id="7" name="Rectangle 3"/>
          <p:cNvSpPr txBox="1">
            <a:spLocks/>
          </p:cNvSpPr>
          <p:nvPr/>
        </p:nvSpPr>
        <p:spPr bwMode="auto">
          <a:xfrm>
            <a:off x="457200" y="1890712"/>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dirty="0" smtClean="0"/>
              <a:t>Uma estrutura de tipo orgânico influencia positivamente a inovação.</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dirty="0" smtClean="0"/>
              <a:t>A disponibilidade de uma grande diversidade de recursos é uma base importante para a inovação.</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dirty="0" smtClean="0"/>
              <a:t>A frequente comunicação entre unidades da organização ajuda a ultrapassar as barreiras criadas pela sua estrutura.</a:t>
            </a:r>
            <a:endParaRPr lang="pt-PT"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normAutofit/>
          </a:bodyPr>
          <a:lstStyle/>
          <a:p>
            <a:pPr algn="ctr"/>
            <a:r>
              <a:rPr lang="en-US" dirty="0" err="1" smtClean="0"/>
              <a:t>Variáveis</a:t>
            </a:r>
            <a:r>
              <a:rPr lang="en-US" dirty="0" smtClean="0"/>
              <a:t> </a:t>
            </a:r>
            <a:r>
              <a:rPr lang="en-US" dirty="0" err="1" smtClean="0"/>
              <a:t>estruturais</a:t>
            </a:r>
            <a:r>
              <a:rPr lang="en-US" sz="3600" dirty="0" smtClean="0"/>
              <a:t> (cont.)</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7 - </a:t>
            </a:r>
            <a:fld id="{1D72EBF8-7CF5-44B7-B2BF-E22DE4D0703D}" type="slidenum">
              <a:rPr lang="en-US" smtClean="0"/>
              <a:pPr/>
              <a:t>29</a:t>
            </a:fld>
            <a:endParaRPr lang="en-US" dirty="0"/>
          </a:p>
        </p:txBody>
      </p:sp>
      <p:sp>
        <p:nvSpPr>
          <p:cNvPr id="7" name="Rectangle 3"/>
          <p:cNvSpPr txBox="1">
            <a:spLocks/>
          </p:cNvSpPr>
          <p:nvPr/>
        </p:nvSpPr>
        <p:spPr bwMode="auto">
          <a:xfrm>
            <a:off x="457200" y="2362200"/>
            <a:ext cx="8229600" cy="3763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dirty="0" smtClean="0"/>
              <a:t>Organizações inovadoras tentam minimizar as pressões exageradas de tempo sobre as atividades criativas.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dirty="0" smtClean="0"/>
              <a:t>Estudos demonstram que o desempenho criativo dos empregados é aumentado quando a estrutura da organização </a:t>
            </a:r>
            <a:r>
              <a:rPr lang="pt-PT" sz="2400" dirty="0"/>
              <a:t>apoia, </a:t>
            </a:r>
            <a:r>
              <a:rPr lang="pt-PT" sz="2400" dirty="0" smtClean="0"/>
              <a:t>explicitamente, a criatividade.</a:t>
            </a:r>
          </a:p>
          <a:p>
            <a:pPr marL="342900" indent="-342900" algn="just" eaLnBrk="0" hangingPunct="0">
              <a:spcBef>
                <a:spcPct val="20000"/>
              </a:spcBef>
              <a:buFont typeface="Arial" charset="0"/>
              <a:buChar char="•"/>
            </a:pPr>
            <a:endParaRPr lang="pt-PT"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normAutofit/>
          </a:bodyPr>
          <a:lstStyle/>
          <a:p>
            <a:pPr algn="ctr"/>
            <a:r>
              <a:rPr lang="en-US" sz="3200" dirty="0" smtClean="0"/>
              <a:t>O que é a </a:t>
            </a:r>
            <a:r>
              <a:rPr lang="en-US" sz="3200" dirty="0" err="1" smtClean="0"/>
              <a:t>mudança</a:t>
            </a:r>
            <a:r>
              <a:rPr lang="en-US" sz="3200" dirty="0" smtClean="0"/>
              <a:t> </a:t>
            </a:r>
            <a:r>
              <a:rPr lang="en-US" sz="3200" dirty="0" err="1" smtClean="0"/>
              <a:t>organizacional</a:t>
            </a:r>
            <a:r>
              <a:rPr lang="en-US" sz="3200" dirty="0" smtClean="0"/>
              <a:t>?</a:t>
            </a:r>
            <a:endParaRPr lang="en-US" sz="3200"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7 - </a:t>
            </a:r>
            <a:fld id="{1D72EBF8-7CF5-44B7-B2BF-E22DE4D0703D}" type="slidenum">
              <a:rPr lang="en-US" smtClean="0"/>
              <a:pPr/>
              <a:t>3</a:t>
            </a:fld>
            <a:endParaRPr lang="en-US" dirty="0"/>
          </a:p>
        </p:txBody>
      </p:sp>
      <p:sp>
        <p:nvSpPr>
          <p:cNvPr id="8" name="Rectangle 3"/>
          <p:cNvSpPr txBox="1">
            <a:spLocks/>
          </p:cNvSpPr>
          <p:nvPr/>
        </p:nvSpPr>
        <p:spPr bwMode="auto">
          <a:xfrm>
            <a:off x="457200" y="1863590"/>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Mudança organizacional </a:t>
            </a:r>
            <a:r>
              <a:rPr lang="pt-PT" sz="2400" dirty="0" smtClean="0"/>
              <a:t>– qualquer alteração nas pessoas, na estrutura ou na tecnologia de uma organização.</a:t>
            </a:r>
          </a:p>
          <a:p>
            <a:pPr marL="342900" indent="-342900" algn="just" eaLnBrk="0" hangingPunct="0">
              <a:spcBef>
                <a:spcPct val="20000"/>
              </a:spcBef>
              <a:buFont typeface="Arial" charset="0"/>
              <a:buChar char="•"/>
            </a:pPr>
            <a:endParaRPr lang="pt-PT" sz="2400" dirty="0" smtClean="0"/>
          </a:p>
          <a:p>
            <a:pPr marL="342900" indent="-342900" algn="just" eaLnBrk="0" hangingPunct="0">
              <a:spcBef>
                <a:spcPct val="20000"/>
              </a:spcBef>
              <a:buFont typeface="Arial" charset="0"/>
              <a:buChar char="•"/>
            </a:pPr>
            <a:r>
              <a:rPr lang="pt-PT" sz="2400" b="1" dirty="0" smtClean="0"/>
              <a:t>Agentes da mudança </a:t>
            </a:r>
            <a:r>
              <a:rPr lang="pt-PT" sz="2400" dirty="0" smtClean="0"/>
              <a:t>– pessoas que atuam como catalisadores e assumem a responsabilidade por gerir o processo de mudança.</a:t>
            </a:r>
            <a:endParaRPr lang="pt-PT"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685800" y="152400"/>
            <a:ext cx="7772400" cy="1143000"/>
          </a:xfrm>
        </p:spPr>
        <p:txBody>
          <a:bodyPr/>
          <a:lstStyle/>
          <a:p>
            <a:pPr algn="ctr"/>
            <a:r>
              <a:rPr lang="en-US" dirty="0" err="1" smtClean="0"/>
              <a:t>Variáveis</a:t>
            </a:r>
            <a:r>
              <a:rPr lang="en-US" dirty="0" smtClean="0"/>
              <a:t> </a:t>
            </a:r>
            <a:r>
              <a:rPr lang="en-US" dirty="0" err="1" smtClean="0"/>
              <a:t>culturais</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657600" cy="365125"/>
          </a:xfrm>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r>
              <a:rPr lang="en-US" dirty="0" smtClean="0"/>
              <a:t>7 - 28  </a:t>
            </a:r>
            <a:endParaRPr lang="en-US" dirty="0"/>
          </a:p>
        </p:txBody>
      </p:sp>
      <p:sp>
        <p:nvSpPr>
          <p:cNvPr id="7" name="Rectangle 3"/>
          <p:cNvSpPr txBox="1">
            <a:spLocks/>
          </p:cNvSpPr>
          <p:nvPr/>
        </p:nvSpPr>
        <p:spPr bwMode="auto">
          <a:xfrm>
            <a:off x="228600" y="1828800"/>
            <a:ext cx="8686800" cy="39925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Aceitação da ambiguidade </a:t>
            </a:r>
            <a:r>
              <a:rPr lang="pt-PT" sz="2400" dirty="0" smtClean="0"/>
              <a:t>– Demasiado ênfase na objetividade e definição de âmbito, limitado à partida, condicionam a criatividade.</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Tolerância pelo impraticável </a:t>
            </a:r>
            <a:r>
              <a:rPr lang="pt-PT" sz="2400" dirty="0" smtClean="0"/>
              <a:t>– O que à partida pode ser ou parecer impraticável, pode levar a soluções inovadoras.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Manter controlos externos no mínimo </a:t>
            </a:r>
            <a:r>
              <a:rPr lang="pt-PT" sz="2400" dirty="0" smtClean="0"/>
              <a:t>- regras, regulamentos, políticas e outros controlos organizacionais devem ser mantidos no seu mínimo.</a:t>
            </a:r>
            <a:endParaRPr lang="pt-PT"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normAutofit/>
          </a:bodyPr>
          <a:lstStyle/>
          <a:p>
            <a:pPr algn="ctr"/>
            <a:r>
              <a:rPr lang="en-US" dirty="0" err="1" smtClean="0"/>
              <a:t>Variáveis</a:t>
            </a:r>
            <a:r>
              <a:rPr lang="en-US" dirty="0" smtClean="0"/>
              <a:t> </a:t>
            </a:r>
            <a:r>
              <a:rPr lang="en-US" dirty="0" err="1" smtClean="0"/>
              <a:t>culturais</a:t>
            </a:r>
            <a:r>
              <a:rPr lang="en-US" sz="3600" dirty="0" smtClean="0"/>
              <a:t> (cont.)</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r>
              <a:rPr lang="en-US" dirty="0" smtClean="0"/>
              <a:t>7 - </a:t>
            </a:r>
            <a:fld id="{1D72EBF8-7CF5-44B7-B2BF-E22DE4D0703D}" type="slidenum">
              <a:rPr lang="en-US" smtClean="0"/>
              <a:pPr/>
              <a:t>31</a:t>
            </a:fld>
            <a:endParaRPr lang="en-US" dirty="0"/>
          </a:p>
        </p:txBody>
      </p:sp>
      <p:sp>
        <p:nvSpPr>
          <p:cNvPr id="7" name="Rectangle 3"/>
          <p:cNvSpPr txBox="1">
            <a:spLocks/>
          </p:cNvSpPr>
          <p:nvPr/>
        </p:nvSpPr>
        <p:spPr bwMode="auto">
          <a:xfrm>
            <a:off x="425116" y="1676400"/>
            <a:ext cx="8229600" cy="4144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Tolerar o risco </a:t>
            </a:r>
            <a:r>
              <a:rPr lang="pt-PT" sz="2400" dirty="0" smtClean="0"/>
              <a:t>– Empregados são encorajados a experimentar, sem medo de sofrer consequências por um eventual insucesso.</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Tolerar o conflito </a:t>
            </a:r>
            <a:r>
              <a:rPr lang="pt-PT" sz="2400" dirty="0" smtClean="0"/>
              <a:t>– A diversidade de opiniões é encorajada.</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Focalização nos fins e não nos meios </a:t>
            </a:r>
            <a:r>
              <a:rPr lang="pt-PT" sz="2400" dirty="0" smtClean="0"/>
              <a:t>– os indivíduos são encorajados a considerarem novas formas para atingir os objetivos.</a:t>
            </a:r>
            <a:endParaRPr lang="pt-PT"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normAutofit/>
          </a:bodyPr>
          <a:lstStyle/>
          <a:p>
            <a:pPr algn="ctr"/>
            <a:r>
              <a:rPr lang="en-US" dirty="0" err="1" smtClean="0"/>
              <a:t>Variáveis</a:t>
            </a:r>
            <a:r>
              <a:rPr lang="en-US" dirty="0" smtClean="0"/>
              <a:t> </a:t>
            </a:r>
            <a:r>
              <a:rPr lang="en-US" dirty="0" err="1" smtClean="0"/>
              <a:t>culturais</a:t>
            </a:r>
            <a:r>
              <a:rPr lang="en-US" sz="3600" dirty="0" smtClean="0"/>
              <a:t> (cont.)</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7 -</a:t>
            </a:r>
            <a:fld id="{1D72EBF8-7CF5-44B7-B2BF-E22DE4D0703D}" type="slidenum">
              <a:rPr lang="en-US" smtClean="0"/>
              <a:pPr/>
              <a:t>32</a:t>
            </a:fld>
            <a:endParaRPr lang="en-US" dirty="0"/>
          </a:p>
        </p:txBody>
      </p:sp>
      <p:sp>
        <p:nvSpPr>
          <p:cNvPr id="7" name="Rectangle 3"/>
          <p:cNvSpPr txBox="1">
            <a:spLocks/>
          </p:cNvSpPr>
          <p:nvPr/>
        </p:nvSpPr>
        <p:spPr bwMode="auto">
          <a:xfrm>
            <a:off x="436880" y="1417638"/>
            <a:ext cx="8229600" cy="4351338"/>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Usar uma perspetiva de sistema aberto </a:t>
            </a:r>
            <a:r>
              <a:rPr lang="pt-PT" sz="2400" dirty="0" smtClean="0"/>
              <a:t>– os gestores monitorizam de forma atenta o ambiente externo, respondendo atempadamente às mudanças.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Feedback positivo </a:t>
            </a:r>
            <a:r>
              <a:rPr lang="pt-PT" sz="2400" dirty="0" smtClean="0"/>
              <a:t>– gestores fornecem feedback positivo, encorajando e dando apoio.</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a:t>Liderar dando poder </a:t>
            </a:r>
            <a:r>
              <a:rPr lang="pt-PT" sz="2400" b="1" i="1" dirty="0"/>
              <a:t>(</a:t>
            </a:r>
            <a:r>
              <a:rPr lang="pt-PT" sz="2400" b="1" i="1" dirty="0" err="1"/>
              <a:t>empowering</a:t>
            </a:r>
            <a:r>
              <a:rPr lang="pt-PT" sz="2400" b="1" i="1" dirty="0"/>
              <a:t>) </a:t>
            </a:r>
            <a:r>
              <a:rPr lang="pt-PT" sz="2400" i="1" dirty="0"/>
              <a:t>– </a:t>
            </a:r>
            <a:r>
              <a:rPr lang="pt-PT" sz="2400" dirty="0"/>
              <a:t>Os lideres prescindem de algum do seu poder em favor de trabalhadores que participam mais nas decisões e que, assim, se sentem a realizar um trabalho de maior significado.</a:t>
            </a:r>
          </a:p>
          <a:p>
            <a:pPr marL="342900" indent="-342900" algn="just" eaLnBrk="0" hangingPunct="0">
              <a:spcBef>
                <a:spcPct val="20000"/>
              </a:spcBef>
              <a:buFont typeface="Arial" charset="0"/>
              <a:buChar char="•"/>
            </a:pPr>
            <a:endParaRPr lang="pt-PT" sz="28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normAutofit/>
          </a:bodyPr>
          <a:lstStyle/>
          <a:p>
            <a:pPr algn="ctr"/>
            <a:r>
              <a:rPr lang="en-US" dirty="0" err="1" smtClean="0"/>
              <a:t>Variáveis</a:t>
            </a:r>
            <a:r>
              <a:rPr lang="en-US" dirty="0" smtClean="0"/>
              <a:t> de Recursos </a:t>
            </a:r>
            <a:r>
              <a:rPr lang="en-US" dirty="0" err="1" smtClean="0"/>
              <a:t>humanos</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7 - </a:t>
            </a:r>
            <a:fld id="{1D72EBF8-7CF5-44B7-B2BF-E22DE4D0703D}" type="slidenum">
              <a:rPr lang="en-US" smtClean="0"/>
              <a:pPr/>
              <a:t>33</a:t>
            </a:fld>
            <a:endParaRPr lang="en-US" dirty="0"/>
          </a:p>
        </p:txBody>
      </p:sp>
      <p:sp>
        <p:nvSpPr>
          <p:cNvPr id="7" name="Rectangle 3"/>
          <p:cNvSpPr txBox="1">
            <a:spLocks/>
          </p:cNvSpPr>
          <p:nvPr/>
        </p:nvSpPr>
        <p:spPr bwMode="auto">
          <a:xfrm>
            <a:off x="457200" y="2057400"/>
            <a:ext cx="8229600" cy="40560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Patrocinador de Ideias (</a:t>
            </a:r>
            <a:r>
              <a:rPr lang="pt-PT" sz="2400" b="1" i="1" dirty="0" err="1" smtClean="0"/>
              <a:t>idea</a:t>
            </a:r>
            <a:r>
              <a:rPr lang="pt-PT" sz="2400" b="1" i="1" dirty="0" smtClean="0"/>
              <a:t> </a:t>
            </a:r>
            <a:r>
              <a:rPr lang="pt-PT" sz="2400" b="1" i="1" dirty="0" err="1" smtClean="0"/>
              <a:t>champion</a:t>
            </a:r>
            <a:r>
              <a:rPr lang="pt-PT" sz="2400" b="1" dirty="0" smtClean="0"/>
              <a:t>)</a:t>
            </a:r>
          </a:p>
          <a:p>
            <a:pPr marL="342900" indent="-342900" algn="just" eaLnBrk="0" hangingPunct="0">
              <a:spcBef>
                <a:spcPct val="20000"/>
              </a:spcBef>
              <a:buFont typeface="Arial" charset="0"/>
              <a:buChar char="•"/>
            </a:pPr>
            <a:endParaRPr lang="pt-PT" sz="800" b="1" dirty="0" smtClean="0"/>
          </a:p>
          <a:p>
            <a:pPr marL="357188" algn="just" eaLnBrk="0" hangingPunct="0">
              <a:spcBef>
                <a:spcPct val="20000"/>
              </a:spcBef>
            </a:pPr>
            <a:r>
              <a:rPr lang="pt-PT" sz="2400" dirty="0" smtClean="0"/>
              <a:t>Indivíduos que apoiam ativa e entusiasticamente as novas ideias, criando apoios, ultrapassando resistências e certificando-se que as inovações são implementadas. </a:t>
            </a:r>
            <a:endParaRPr lang="pt-PT"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normAutofit/>
          </a:bodyPr>
          <a:lstStyle/>
          <a:p>
            <a:pPr algn="ctr"/>
            <a:r>
              <a:rPr lang="en-US" sz="3600" dirty="0" err="1" smtClean="0"/>
              <a:t>Inovação</a:t>
            </a:r>
            <a:r>
              <a:rPr lang="en-US" sz="3600" dirty="0" smtClean="0"/>
              <a:t> e </a:t>
            </a:r>
            <a:r>
              <a:rPr lang="en-US" sz="3600" i="1" dirty="0" smtClean="0"/>
              <a:t>Design Thinking</a:t>
            </a:r>
            <a:endParaRPr lang="en-US" sz="3600" i="1" dirty="0" smtClean="0">
              <a:latin typeface="Calibri" pitchFamily="34" charset="0"/>
            </a:endParaRPr>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a:xfrm>
            <a:off x="8458200" y="6383504"/>
            <a:ext cx="457200" cy="365125"/>
          </a:xfrm>
        </p:spPr>
        <p:txBody>
          <a:bodyPr/>
          <a:lstStyle/>
          <a:p>
            <a:r>
              <a:rPr lang="en-US" dirty="0" smtClean="0"/>
              <a:t>7 - </a:t>
            </a:r>
            <a:fld id="{1D72EBF8-7CF5-44B7-B2BF-E22DE4D0703D}" type="slidenum">
              <a:rPr lang="en-US" smtClean="0"/>
              <a:pPr/>
              <a:t>34</a:t>
            </a:fld>
            <a:endParaRPr lang="en-US" dirty="0"/>
          </a:p>
        </p:txBody>
      </p:sp>
      <p:sp>
        <p:nvSpPr>
          <p:cNvPr id="7" name="Rectangle 3"/>
          <p:cNvSpPr txBox="1">
            <a:spLocks/>
          </p:cNvSpPr>
          <p:nvPr/>
        </p:nvSpPr>
        <p:spPr bwMode="auto">
          <a:xfrm>
            <a:off x="457200" y="2057400"/>
            <a:ext cx="8229600" cy="40687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dirty="0" smtClean="0"/>
              <a:t>Existe uma forte ligação entre o </a:t>
            </a:r>
            <a:r>
              <a:rPr lang="pt-PT" sz="2400" i="1" dirty="0" smtClean="0"/>
              <a:t>design </a:t>
            </a:r>
            <a:r>
              <a:rPr lang="pt-PT" sz="2400" i="1" dirty="0" err="1" smtClean="0"/>
              <a:t>thinking</a:t>
            </a:r>
            <a:r>
              <a:rPr lang="pt-PT" sz="2400" dirty="0" smtClean="0"/>
              <a:t> e a inovação.</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dirty="0" smtClean="0"/>
              <a:t>Com uma perspectiva de </a:t>
            </a:r>
            <a:r>
              <a:rPr lang="pt-PT" sz="2400" i="1" dirty="0" smtClean="0"/>
              <a:t>design </a:t>
            </a:r>
            <a:r>
              <a:rPr lang="pt-PT" sz="2400" i="1" dirty="0" err="1" smtClean="0"/>
              <a:t>thinking</a:t>
            </a:r>
            <a:r>
              <a:rPr lang="pt-PT" sz="2400" i="1" dirty="0" smtClean="0"/>
              <a:t>,</a:t>
            </a:r>
            <a:r>
              <a:rPr lang="pt-PT" sz="2400" dirty="0" smtClean="0"/>
              <a:t> </a:t>
            </a:r>
            <a:r>
              <a:rPr lang="pt-PT" sz="2400" dirty="0"/>
              <a:t>a</a:t>
            </a:r>
            <a:r>
              <a:rPr lang="pt-PT" sz="2400" dirty="0" smtClean="0"/>
              <a:t> ênfase está em ganhar um maior e mais profundo conhecimento do que são as necessidades e preferências dos clientes.</a:t>
            </a:r>
            <a:endParaRPr lang="pt-PT"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400800"/>
            <a:ext cx="457200" cy="365125"/>
          </a:xfrm>
        </p:spPr>
        <p:txBody>
          <a:bodyPr/>
          <a:lstStyle/>
          <a:p>
            <a:r>
              <a:rPr lang="en-US" dirty="0"/>
              <a:t>7</a:t>
            </a:r>
            <a:r>
              <a:rPr lang="en-US" dirty="0" smtClean="0"/>
              <a:t> - 37</a:t>
            </a:r>
            <a:endParaRPr lang="en-US" dirty="0"/>
          </a:p>
        </p:txBody>
      </p:sp>
      <p:sp>
        <p:nvSpPr>
          <p:cNvPr id="7" name="Footer Placeholder 1"/>
          <p:cNvSpPr>
            <a:spLocks noGrp="1"/>
          </p:cNvSpPr>
          <p:nvPr>
            <p:ph type="ftr" sz="quarter" idx="11"/>
          </p:nvPr>
        </p:nvSpPr>
        <p:spPr>
          <a:xfrm>
            <a:off x="228600" y="64008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11" name="Picture 14" descr="copy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386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normAutofit fontScale="90000"/>
          </a:bodyPr>
          <a:lstStyle/>
          <a:p>
            <a:pPr algn="ctr"/>
            <a:r>
              <a:rPr lang="en-US" sz="3200" dirty="0" err="1" smtClean="0"/>
              <a:t>figura</a:t>
            </a:r>
            <a:r>
              <a:rPr lang="en-US" sz="3200" dirty="0" smtClean="0"/>
              <a:t> 7-1</a:t>
            </a:r>
            <a:br>
              <a:rPr lang="en-US" sz="3200" dirty="0" smtClean="0"/>
            </a:br>
            <a:r>
              <a:rPr lang="en-US" sz="3200" dirty="0" err="1" smtClean="0"/>
              <a:t>forças</a:t>
            </a:r>
            <a:r>
              <a:rPr lang="en-US" sz="3200" dirty="0" smtClean="0"/>
              <a:t> para a </a:t>
            </a:r>
            <a:r>
              <a:rPr lang="en-US" sz="3200" dirty="0" err="1" smtClean="0"/>
              <a:t>mudança</a:t>
            </a:r>
            <a:r>
              <a:rPr lang="en-US" sz="3200" dirty="0" smtClean="0"/>
              <a:t> – </a:t>
            </a:r>
            <a:br>
              <a:rPr lang="en-US" sz="3200" dirty="0" smtClean="0"/>
            </a:br>
            <a:r>
              <a:rPr lang="en-US" sz="3200" dirty="0" err="1" smtClean="0"/>
              <a:t>Externas</a:t>
            </a:r>
            <a:r>
              <a:rPr lang="en-US" sz="3200" dirty="0" smtClean="0"/>
              <a:t> e </a:t>
            </a:r>
            <a:r>
              <a:rPr lang="en-US" sz="3200" dirty="0" err="1" smtClean="0"/>
              <a:t>Internas</a:t>
            </a:r>
            <a:endParaRPr lang="en-US" sz="3200" dirty="0" smtClean="0">
              <a:latin typeface="Calibri" pitchFamily="34" charset="0"/>
            </a:endParaRPr>
          </a:p>
        </p:txBody>
      </p:sp>
      <p:sp>
        <p:nvSpPr>
          <p:cNvPr id="6" name="Footer Placeholder 5"/>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7 - </a:t>
            </a:r>
            <a:fld id="{1D72EBF8-7CF5-44B7-B2BF-E22DE4D0703D}" type="slidenum">
              <a:rPr lang="en-US" smtClean="0"/>
              <a:pPr/>
              <a:t>4</a:t>
            </a:fld>
            <a:endParaRPr lang="en-US" dirty="0"/>
          </a:p>
        </p:txBody>
      </p:sp>
      <p:pic>
        <p:nvPicPr>
          <p:cNvPr id="2" name="Picture 1"/>
          <p:cNvPicPr>
            <a:picLocks noChangeAspect="1"/>
          </p:cNvPicPr>
          <p:nvPr/>
        </p:nvPicPr>
        <p:blipFill>
          <a:blip r:embed="rId3"/>
          <a:stretch>
            <a:fillRect/>
          </a:stretch>
        </p:blipFill>
        <p:spPr>
          <a:xfrm>
            <a:off x="1016000" y="1676400"/>
            <a:ext cx="7112000" cy="3886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fontScale="90000"/>
          </a:bodyPr>
          <a:lstStyle/>
          <a:p>
            <a:pPr algn="ctr"/>
            <a:r>
              <a:rPr lang="en-US" dirty="0" err="1" smtClean="0"/>
              <a:t>Duas</a:t>
            </a:r>
            <a:r>
              <a:rPr lang="en-US" dirty="0" smtClean="0"/>
              <a:t> </a:t>
            </a:r>
            <a:r>
              <a:rPr lang="en-US" dirty="0" err="1" smtClean="0"/>
              <a:t>visões</a:t>
            </a:r>
            <a:r>
              <a:rPr lang="en-US" dirty="0" smtClean="0"/>
              <a:t> </a:t>
            </a:r>
            <a:r>
              <a:rPr lang="en-US" dirty="0" err="1" smtClean="0"/>
              <a:t>sobre</a:t>
            </a:r>
            <a:r>
              <a:rPr lang="en-US" dirty="0" smtClean="0"/>
              <a:t> o </a:t>
            </a:r>
            <a:r>
              <a:rPr lang="en-US" dirty="0" err="1" smtClean="0"/>
              <a:t>processo</a:t>
            </a:r>
            <a:r>
              <a:rPr lang="en-US" dirty="0" smtClean="0"/>
              <a:t> de </a:t>
            </a:r>
            <a:r>
              <a:rPr lang="en-US" dirty="0" err="1" smtClean="0"/>
              <a:t>mudança</a:t>
            </a:r>
            <a:endParaRPr lang="en-US" sz="3600" dirty="0" smtClean="0">
              <a:latin typeface="Calibri" pitchFamily="34" charset="0"/>
            </a:endParaRPr>
          </a:p>
        </p:txBody>
      </p:sp>
      <p:sp>
        <p:nvSpPr>
          <p:cNvPr id="5" name="Slide Number Placeholder 4"/>
          <p:cNvSpPr>
            <a:spLocks noGrp="1"/>
          </p:cNvSpPr>
          <p:nvPr>
            <p:ph type="sldNum" sz="quarter" idx="12"/>
          </p:nvPr>
        </p:nvSpPr>
        <p:spPr/>
        <p:txBody>
          <a:bodyPr/>
          <a:lstStyle/>
          <a:p>
            <a:r>
              <a:rPr lang="en-US" dirty="0" smtClean="0"/>
              <a:t>7 - </a:t>
            </a:r>
            <a:fld id="{1D72EBF8-7CF5-44B7-B2BF-E22DE4D0703D}" type="slidenum">
              <a:rPr lang="en-US" smtClean="0"/>
              <a:pPr/>
              <a:t>5</a:t>
            </a:fld>
            <a:endParaRPr lang="en-US" dirty="0"/>
          </a:p>
        </p:txBody>
      </p:sp>
      <p:sp>
        <p:nvSpPr>
          <p:cNvPr id="6" name="Footer Placeholder 5"/>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7" name="Rectangle 3"/>
          <p:cNvSpPr txBox="1">
            <a:spLocks/>
          </p:cNvSpPr>
          <p:nvPr/>
        </p:nvSpPr>
        <p:spPr bwMode="auto">
          <a:xfrm>
            <a:off x="457200" y="1988492"/>
            <a:ext cx="8229600" cy="48768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A metáfora das “águas calmas”</a:t>
            </a:r>
          </a:p>
          <a:p>
            <a:pPr marL="342900" indent="-342900" algn="just" eaLnBrk="0" hangingPunct="0">
              <a:spcBef>
                <a:spcPct val="20000"/>
              </a:spcBef>
              <a:buFont typeface="Arial" charset="0"/>
              <a:buChar char="•"/>
            </a:pPr>
            <a:endParaRPr lang="pt-PT" sz="800" b="1" dirty="0" smtClean="0"/>
          </a:p>
          <a:p>
            <a:pPr marL="742950" lvl="1" indent="-285750" algn="just" eaLnBrk="0" hangingPunct="0">
              <a:spcBef>
                <a:spcPct val="20000"/>
              </a:spcBef>
              <a:buFont typeface="Arial" charset="0"/>
              <a:buChar char="–"/>
            </a:pPr>
            <a:r>
              <a:rPr lang="pt-PT" sz="2400" dirty="0" smtClean="0"/>
              <a:t>Processo de mudança calmo e sem problemas. Pode ser ilustrado pelo modelo de </a:t>
            </a:r>
            <a:r>
              <a:rPr lang="pt-PT" sz="2400" dirty="0" err="1" smtClean="0"/>
              <a:t>Lewin</a:t>
            </a:r>
            <a:r>
              <a:rPr lang="pt-PT" sz="2400" dirty="0" smtClean="0"/>
              <a:t>, com três etapas</a:t>
            </a:r>
            <a:r>
              <a:rPr lang="pt-PT" sz="2400" dirty="0"/>
              <a:t>:</a:t>
            </a:r>
            <a:endParaRPr lang="pt-PT" sz="2400" dirty="0" smtClean="0"/>
          </a:p>
          <a:p>
            <a:pPr marL="1143000" lvl="2" indent="-228600" algn="just" eaLnBrk="0" hangingPunct="0">
              <a:spcBef>
                <a:spcPct val="20000"/>
              </a:spcBef>
              <a:buFont typeface="Arial" charset="0"/>
              <a:buChar char="•"/>
            </a:pPr>
            <a:r>
              <a:rPr lang="pt-PT" sz="2000" b="1" dirty="0" smtClean="0"/>
              <a:t>Descongelar</a:t>
            </a:r>
            <a:r>
              <a:rPr lang="pt-PT" sz="2000" b="1" i="1" dirty="0" smtClean="0"/>
              <a:t>(</a:t>
            </a:r>
            <a:r>
              <a:rPr lang="pt-PT" sz="2000" b="1" i="1" dirty="0" err="1" smtClean="0"/>
              <a:t>Unfreezing</a:t>
            </a:r>
            <a:r>
              <a:rPr lang="pt-PT" sz="2000" b="1" i="1" dirty="0" smtClean="0"/>
              <a:t>)</a:t>
            </a:r>
            <a:r>
              <a:rPr lang="pt-PT" sz="2000" dirty="0" smtClean="0"/>
              <a:t> o </a:t>
            </a:r>
            <a:r>
              <a:rPr lang="pt-PT" sz="2000" i="1" dirty="0" smtClean="0"/>
              <a:t>status quo</a:t>
            </a:r>
            <a:r>
              <a:rPr lang="pt-PT" sz="2000" dirty="0" smtClean="0"/>
              <a:t>.</a:t>
            </a:r>
          </a:p>
          <a:p>
            <a:pPr marL="1143000" lvl="2" indent="-228600" algn="just" eaLnBrk="0" hangingPunct="0">
              <a:spcBef>
                <a:spcPct val="20000"/>
              </a:spcBef>
              <a:buFont typeface="Arial" charset="0"/>
              <a:buChar char="•"/>
            </a:pPr>
            <a:r>
              <a:rPr lang="pt-PT" sz="2000" b="1" dirty="0" smtClean="0"/>
              <a:t>Mudar</a:t>
            </a:r>
            <a:r>
              <a:rPr lang="pt-PT" sz="2000" b="1" i="1" dirty="0" smtClean="0"/>
              <a:t>(</a:t>
            </a:r>
            <a:r>
              <a:rPr lang="pt-PT" sz="2000" b="1" i="1" dirty="0" err="1" smtClean="0"/>
              <a:t>Changing</a:t>
            </a:r>
            <a:r>
              <a:rPr lang="pt-PT" sz="2000" b="1" i="1" dirty="0" smtClean="0"/>
              <a:t>) </a:t>
            </a:r>
            <a:r>
              <a:rPr lang="pt-PT" sz="2000" dirty="0" smtClean="0"/>
              <a:t>para um novo estado.</a:t>
            </a:r>
          </a:p>
          <a:p>
            <a:pPr marL="1143000" lvl="2" indent="-228600" algn="just" eaLnBrk="0" hangingPunct="0">
              <a:spcBef>
                <a:spcPct val="20000"/>
              </a:spcBef>
              <a:buFont typeface="Arial" charset="0"/>
              <a:buChar char="•"/>
            </a:pPr>
            <a:r>
              <a:rPr lang="pt-PT" sz="2000" b="1" i="1" dirty="0" err="1" smtClean="0"/>
              <a:t>Recongelação</a:t>
            </a:r>
            <a:r>
              <a:rPr lang="pt-PT" sz="2000" b="1" i="1" dirty="0" smtClean="0"/>
              <a:t>(</a:t>
            </a:r>
            <a:r>
              <a:rPr lang="pt-PT" sz="2000" b="1" i="1" dirty="0" err="1" smtClean="0"/>
              <a:t>Refreezing</a:t>
            </a:r>
            <a:r>
              <a:rPr lang="pt-PT" sz="2000" b="1" i="1" dirty="0" smtClean="0"/>
              <a:t>)</a:t>
            </a:r>
            <a:r>
              <a:rPr lang="pt-PT" sz="2000" dirty="0" smtClean="0"/>
              <a:t> tornar a mudança permanente.</a:t>
            </a:r>
          </a:p>
          <a:p>
            <a:pPr lvl="2" algn="just" eaLnBrk="0" hangingPunct="0">
              <a:spcBef>
                <a:spcPct val="20000"/>
              </a:spcBef>
            </a:pPr>
            <a:endParaRPr lang="pt-PT" sz="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fontScale="90000"/>
          </a:bodyPr>
          <a:lstStyle/>
          <a:p>
            <a:pPr algn="ctr"/>
            <a:r>
              <a:rPr lang="en-US" dirty="0" err="1" smtClean="0"/>
              <a:t>Duas</a:t>
            </a:r>
            <a:r>
              <a:rPr lang="en-US" dirty="0" smtClean="0"/>
              <a:t> </a:t>
            </a:r>
            <a:r>
              <a:rPr lang="en-US" dirty="0" err="1" smtClean="0"/>
              <a:t>visões</a:t>
            </a:r>
            <a:r>
              <a:rPr lang="en-US" dirty="0" smtClean="0"/>
              <a:t> </a:t>
            </a:r>
            <a:r>
              <a:rPr lang="en-US" dirty="0" err="1" smtClean="0"/>
              <a:t>sobre</a:t>
            </a:r>
            <a:r>
              <a:rPr lang="en-US" dirty="0" smtClean="0"/>
              <a:t> o </a:t>
            </a:r>
            <a:r>
              <a:rPr lang="en-US" dirty="0" err="1" smtClean="0"/>
              <a:t>processo</a:t>
            </a:r>
            <a:r>
              <a:rPr lang="en-US" dirty="0" smtClean="0"/>
              <a:t> de </a:t>
            </a:r>
            <a:r>
              <a:rPr lang="en-US" dirty="0" err="1" smtClean="0"/>
              <a:t>mudança</a:t>
            </a:r>
            <a:endParaRPr lang="en-US" sz="3600" dirty="0" smtClean="0">
              <a:latin typeface="Calibri" pitchFamily="34" charset="0"/>
            </a:endParaRPr>
          </a:p>
        </p:txBody>
      </p:sp>
      <p:sp>
        <p:nvSpPr>
          <p:cNvPr id="5" name="Slide Number Placeholder 4"/>
          <p:cNvSpPr>
            <a:spLocks noGrp="1"/>
          </p:cNvSpPr>
          <p:nvPr>
            <p:ph type="sldNum" sz="quarter" idx="12"/>
          </p:nvPr>
        </p:nvSpPr>
        <p:spPr/>
        <p:txBody>
          <a:bodyPr/>
          <a:lstStyle/>
          <a:p>
            <a:r>
              <a:rPr lang="en-US" dirty="0" smtClean="0"/>
              <a:t>7 - </a:t>
            </a:r>
            <a:fld id="{1D72EBF8-7CF5-44B7-B2BF-E22DE4D0703D}" type="slidenum">
              <a:rPr lang="en-US" smtClean="0"/>
              <a:pPr/>
              <a:t>6</a:t>
            </a:fld>
            <a:endParaRPr lang="en-US" dirty="0"/>
          </a:p>
        </p:txBody>
      </p:sp>
      <p:sp>
        <p:nvSpPr>
          <p:cNvPr id="6" name="Footer Placeholder 5"/>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7" name="Rectangle 3"/>
          <p:cNvSpPr txBox="1">
            <a:spLocks/>
          </p:cNvSpPr>
          <p:nvPr/>
        </p:nvSpPr>
        <p:spPr bwMode="auto">
          <a:xfrm>
            <a:off x="457200" y="1905000"/>
            <a:ext cx="8229600" cy="44196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A metáfora das “águas bravas / rápidos”</a:t>
            </a:r>
          </a:p>
          <a:p>
            <a:pPr marL="342900" indent="-342900" algn="just" eaLnBrk="0" hangingPunct="0">
              <a:spcBef>
                <a:spcPct val="20000"/>
              </a:spcBef>
              <a:buFont typeface="Arial" charset="0"/>
              <a:buChar char="•"/>
            </a:pPr>
            <a:endParaRPr lang="pt-PT" sz="800" b="1" dirty="0" smtClean="0"/>
          </a:p>
          <a:p>
            <a:pPr marL="742950" lvl="1" indent="-285750" algn="just" eaLnBrk="0" hangingPunct="0">
              <a:spcBef>
                <a:spcPct val="20000"/>
              </a:spcBef>
              <a:buFont typeface="Arial" charset="0"/>
              <a:buChar char="–"/>
            </a:pPr>
            <a:r>
              <a:rPr lang="pt-PT" sz="2400" dirty="0" smtClean="0"/>
              <a:t>A falta de estabilidade e previsibilidade no meio-ambiente requer que gestores e organizações se tenham que adaptar continuamente</a:t>
            </a:r>
            <a:r>
              <a:rPr lang="pt-PT" sz="2400" dirty="0"/>
              <a:t> </a:t>
            </a:r>
            <a:r>
              <a:rPr lang="pt-PT" sz="2400" dirty="0" smtClean="0"/>
              <a:t>(gerir </a:t>
            </a:r>
            <a:r>
              <a:rPr lang="pt-PT" sz="2400" dirty="0"/>
              <a:t>a mudança </a:t>
            </a:r>
            <a:r>
              <a:rPr lang="pt-PT" sz="2400" dirty="0" err="1"/>
              <a:t>ativamente</a:t>
            </a:r>
            <a:r>
              <a:rPr lang="pt-PT" sz="2400" dirty="0"/>
              <a:t>)</a:t>
            </a:r>
            <a:r>
              <a:rPr lang="pt-PT" sz="2400" dirty="0" smtClean="0"/>
              <a:t>, para sobreviver.</a:t>
            </a:r>
            <a:endParaRPr lang="pt-PT" sz="2400" dirty="0"/>
          </a:p>
        </p:txBody>
      </p:sp>
    </p:spTree>
    <p:extLst>
      <p:ext uri="{BB962C8B-B14F-4D97-AF65-F5344CB8AC3E}">
        <p14:creationId xmlns:p14="http://schemas.microsoft.com/office/powerpoint/2010/main" val="1241046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685800" y="274638"/>
            <a:ext cx="7772400" cy="1325562"/>
          </a:xfrm>
        </p:spPr>
        <p:txBody>
          <a:bodyPr>
            <a:normAutofit fontScale="90000"/>
          </a:bodyPr>
          <a:lstStyle/>
          <a:p>
            <a:pPr algn="ctr"/>
            <a:r>
              <a:rPr lang="en-US" dirty="0" err="1" smtClean="0"/>
              <a:t>figura</a:t>
            </a:r>
            <a:r>
              <a:rPr lang="en-US" sz="3600" dirty="0" smtClean="0"/>
              <a:t> 7-2</a:t>
            </a:r>
            <a:br>
              <a:rPr lang="en-US" sz="3600" dirty="0" smtClean="0"/>
            </a:br>
            <a:r>
              <a:rPr lang="en-US" dirty="0" err="1" smtClean="0"/>
              <a:t>os</a:t>
            </a:r>
            <a:r>
              <a:rPr lang="en-US" dirty="0" smtClean="0"/>
              <a:t> </a:t>
            </a:r>
            <a:r>
              <a:rPr lang="en-US" dirty="0" err="1" smtClean="0"/>
              <a:t>três</a:t>
            </a:r>
            <a:r>
              <a:rPr lang="en-US" dirty="0" smtClean="0"/>
              <a:t> </a:t>
            </a:r>
            <a:r>
              <a:rPr lang="en-US" dirty="0" err="1" smtClean="0"/>
              <a:t>passos</a:t>
            </a:r>
            <a:r>
              <a:rPr lang="en-US" dirty="0" smtClean="0"/>
              <a:t> </a:t>
            </a:r>
            <a:br>
              <a:rPr lang="en-US" dirty="0" smtClean="0"/>
            </a:br>
            <a:r>
              <a:rPr lang="en-US" dirty="0" smtClean="0"/>
              <a:t>do </a:t>
            </a:r>
            <a:r>
              <a:rPr lang="en-US" dirty="0" err="1" smtClean="0"/>
              <a:t>processo</a:t>
            </a:r>
            <a:r>
              <a:rPr lang="en-US" dirty="0" smtClean="0"/>
              <a:t> de </a:t>
            </a:r>
            <a:r>
              <a:rPr lang="en-US" dirty="0" err="1" smtClean="0"/>
              <a:t>mudança</a:t>
            </a:r>
            <a:endParaRPr lang="en-US" sz="3600" dirty="0" smtClean="0">
              <a:latin typeface="Calibri" pitchFamily="34" charset="0"/>
            </a:endParaRPr>
          </a:p>
        </p:txBody>
      </p:sp>
      <p:sp>
        <p:nvSpPr>
          <p:cNvPr id="6" name="Footer Placeholder 5"/>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7 - </a:t>
            </a:r>
            <a:fld id="{1D72EBF8-7CF5-44B7-B2BF-E22DE4D0703D}" type="slidenum">
              <a:rPr lang="en-US" smtClean="0"/>
              <a:pPr/>
              <a:t>7</a:t>
            </a:fld>
            <a:endParaRPr lang="en-US" dirty="0"/>
          </a:p>
        </p:txBody>
      </p:sp>
      <p:sp>
        <p:nvSpPr>
          <p:cNvPr id="35842"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2" name="Picture 1"/>
          <p:cNvPicPr>
            <a:picLocks noChangeAspect="1"/>
          </p:cNvPicPr>
          <p:nvPr/>
        </p:nvPicPr>
        <p:blipFill>
          <a:blip r:embed="rId3"/>
          <a:stretch>
            <a:fillRect/>
          </a:stretch>
        </p:blipFill>
        <p:spPr>
          <a:xfrm>
            <a:off x="0" y="2032000"/>
            <a:ext cx="9144000" cy="27706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algn="ctr"/>
            <a:r>
              <a:rPr lang="en-US" sz="3600" dirty="0" err="1" smtClean="0"/>
              <a:t>Tipos</a:t>
            </a:r>
            <a:r>
              <a:rPr lang="en-US" sz="3600" dirty="0" smtClean="0"/>
              <a:t> de </a:t>
            </a:r>
            <a:r>
              <a:rPr lang="en-US" sz="3600" dirty="0" err="1" smtClean="0"/>
              <a:t>mudança</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7 - </a:t>
            </a:r>
            <a:fld id="{1D72EBF8-7CF5-44B7-B2BF-E22DE4D0703D}" type="slidenum">
              <a:rPr lang="en-US" smtClean="0"/>
              <a:pPr/>
              <a:t>8</a:t>
            </a:fld>
            <a:endParaRPr lang="en-US" dirty="0"/>
          </a:p>
        </p:txBody>
      </p:sp>
      <p:sp>
        <p:nvSpPr>
          <p:cNvPr id="8" name="Rectangle 3"/>
          <p:cNvSpPr txBox="1">
            <a:spLocks/>
          </p:cNvSpPr>
          <p:nvPr/>
        </p:nvSpPr>
        <p:spPr bwMode="auto">
          <a:xfrm>
            <a:off x="228600" y="1752600"/>
            <a:ext cx="8686800" cy="44958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Tecnologia</a:t>
            </a:r>
          </a:p>
          <a:p>
            <a:pPr marL="342900" indent="-342900" algn="just" eaLnBrk="0" hangingPunct="0">
              <a:spcBef>
                <a:spcPct val="20000"/>
              </a:spcBef>
              <a:buFont typeface="Arial" charset="0"/>
              <a:buChar char="•"/>
            </a:pPr>
            <a:endParaRPr lang="pt-PT" sz="800" b="1" dirty="0"/>
          </a:p>
          <a:p>
            <a:pPr marL="742950" lvl="1" indent="-285750" algn="just" eaLnBrk="0" hangingPunct="0">
              <a:spcBef>
                <a:spcPct val="20000"/>
              </a:spcBef>
              <a:buFont typeface="Arial" charset="0"/>
              <a:buChar char="–"/>
            </a:pPr>
            <a:r>
              <a:rPr lang="pt-PT" sz="2400" dirty="0" smtClean="0"/>
              <a:t>Adoção de novo equipamento, ferramentas, ou métodos de operar que torna obsoletas as competências existentes e requer novas competências.</a:t>
            </a:r>
          </a:p>
          <a:p>
            <a:pPr marL="742950" lvl="1" indent="-285750" algn="just" eaLnBrk="0" hangingPunct="0">
              <a:spcBef>
                <a:spcPct val="20000"/>
              </a:spcBef>
              <a:buFont typeface="Arial" charset="0"/>
              <a:buChar char="–"/>
            </a:pPr>
            <a:endParaRPr lang="pt-PT" sz="2000" dirty="0" smtClean="0"/>
          </a:p>
          <a:p>
            <a:pPr marL="2244725" lvl="1" indent="-1787525" algn="just" eaLnBrk="0" hangingPunct="0">
              <a:spcBef>
                <a:spcPct val="20000"/>
              </a:spcBef>
              <a:tabLst>
                <a:tab pos="723900" algn="l"/>
                <a:tab pos="2244725" algn="l"/>
              </a:tabLst>
            </a:pPr>
            <a:r>
              <a:rPr lang="pt-PT" sz="2000" dirty="0" smtClean="0"/>
              <a:t>	</a:t>
            </a:r>
            <a:r>
              <a:rPr lang="pt-PT" sz="2000" u="sng" dirty="0" smtClean="0"/>
              <a:t>Automação</a:t>
            </a:r>
            <a:r>
              <a:rPr lang="pt-PT" sz="2000" dirty="0" smtClean="0"/>
              <a:t> – o trabalho realizado deixa de ser assegurado diretamente por pessoas para ser substituído por máquinas</a:t>
            </a:r>
          </a:p>
          <a:p>
            <a:pPr marL="2244725" lvl="1" indent="-1787525" algn="just" eaLnBrk="0" hangingPunct="0">
              <a:spcBef>
                <a:spcPct val="20000"/>
              </a:spcBef>
              <a:tabLst>
                <a:tab pos="723900" algn="l"/>
                <a:tab pos="2244725" algn="l"/>
              </a:tabLst>
            </a:pPr>
            <a:endParaRPr lang="pt-PT" sz="800" dirty="0" smtClean="0"/>
          </a:p>
          <a:p>
            <a:pPr marL="2781300" lvl="1" indent="-2324100" algn="just" eaLnBrk="0" hangingPunct="0">
              <a:spcBef>
                <a:spcPct val="20000"/>
              </a:spcBef>
              <a:tabLst>
                <a:tab pos="723900" algn="l"/>
              </a:tabLst>
            </a:pPr>
            <a:r>
              <a:rPr lang="pt-PT" sz="2000" dirty="0" smtClean="0"/>
              <a:t>	</a:t>
            </a:r>
            <a:r>
              <a:rPr lang="pt-PT" sz="2000" u="sng" dirty="0" smtClean="0"/>
              <a:t>Informatização</a:t>
            </a:r>
            <a:r>
              <a:rPr lang="pt-PT" sz="2000" dirty="0" smtClean="0"/>
              <a:t> – o uso de computadores/redes para auxiliar as pessoas nas suas funções.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algn="ctr"/>
            <a:r>
              <a:rPr lang="en-US" sz="3600" dirty="0" err="1" smtClean="0"/>
              <a:t>Tipos</a:t>
            </a:r>
            <a:r>
              <a:rPr lang="en-US" sz="3600" dirty="0" smtClean="0"/>
              <a:t> de </a:t>
            </a:r>
            <a:r>
              <a:rPr lang="en-US" sz="3600" dirty="0" err="1" smtClean="0"/>
              <a:t>mudança</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7 - </a:t>
            </a:r>
            <a:fld id="{1D72EBF8-7CF5-44B7-B2BF-E22DE4D0703D}" type="slidenum">
              <a:rPr lang="en-US" smtClean="0"/>
              <a:pPr/>
              <a:t>9</a:t>
            </a:fld>
            <a:endParaRPr lang="en-US" dirty="0"/>
          </a:p>
        </p:txBody>
      </p:sp>
      <p:sp>
        <p:nvSpPr>
          <p:cNvPr id="8" name="Rectangle 3"/>
          <p:cNvSpPr txBox="1">
            <a:spLocks/>
          </p:cNvSpPr>
          <p:nvPr/>
        </p:nvSpPr>
        <p:spPr bwMode="auto">
          <a:xfrm>
            <a:off x="228600" y="1676400"/>
            <a:ext cx="8229600" cy="45720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Estrutura</a:t>
            </a:r>
          </a:p>
          <a:p>
            <a:pPr marL="342900" indent="-342900" algn="just" eaLnBrk="0" hangingPunct="0">
              <a:spcBef>
                <a:spcPct val="20000"/>
              </a:spcBef>
              <a:buFont typeface="Arial" charset="0"/>
              <a:buChar char="•"/>
            </a:pPr>
            <a:endParaRPr lang="pt-PT" sz="800" b="1" dirty="0" smtClean="0"/>
          </a:p>
          <a:p>
            <a:pPr marL="742950" lvl="1" indent="-285750" algn="just" eaLnBrk="0" hangingPunct="0">
              <a:spcBef>
                <a:spcPct val="20000"/>
              </a:spcBef>
              <a:buFont typeface="Arial" charset="0"/>
              <a:buChar char="–"/>
            </a:pPr>
            <a:r>
              <a:rPr lang="pt-PT" sz="2000" dirty="0" smtClean="0"/>
              <a:t>Mudança dos componentes da estrutura ou do desenho organizacional.</a:t>
            </a:r>
          </a:p>
          <a:p>
            <a:pPr marL="742950" lvl="1" indent="-285750" algn="just" eaLnBrk="0" hangingPunct="0">
              <a:spcBef>
                <a:spcPct val="20000"/>
              </a:spcBef>
              <a:buFont typeface="Arial" charset="0"/>
              <a:buChar char="–"/>
            </a:pPr>
            <a:endParaRPr lang="pt-PT" sz="2000" dirty="0" smtClean="0"/>
          </a:p>
          <a:p>
            <a:pPr marL="342900" indent="-342900" algn="just" eaLnBrk="0" hangingPunct="0">
              <a:spcBef>
                <a:spcPct val="20000"/>
              </a:spcBef>
              <a:buFont typeface="Arial" charset="0"/>
              <a:buChar char="•"/>
            </a:pPr>
            <a:r>
              <a:rPr lang="pt-PT" sz="2400" b="1" dirty="0" smtClean="0"/>
              <a:t>Pessoas</a:t>
            </a:r>
          </a:p>
          <a:p>
            <a:pPr marL="342900" indent="-342900" algn="just" eaLnBrk="0" hangingPunct="0">
              <a:spcBef>
                <a:spcPct val="20000"/>
              </a:spcBef>
              <a:buFont typeface="Arial" charset="0"/>
              <a:buChar char="•"/>
            </a:pPr>
            <a:endParaRPr lang="pt-PT" sz="800" b="1" dirty="0"/>
          </a:p>
          <a:p>
            <a:pPr marL="742950" lvl="1" indent="-285750" algn="just" eaLnBrk="0" hangingPunct="0">
              <a:spcBef>
                <a:spcPct val="20000"/>
              </a:spcBef>
              <a:buFont typeface="Arial" charset="0"/>
              <a:buChar char="–"/>
            </a:pPr>
            <a:r>
              <a:rPr lang="pt-PT" sz="2000" dirty="0" smtClean="0"/>
              <a:t>Mudança de atitudes, expectativas, perceções e comportamentos da força de trabalho (RH).</a:t>
            </a:r>
            <a:endParaRPr lang="pt-PT" sz="2000" dirty="0"/>
          </a:p>
        </p:txBody>
      </p:sp>
    </p:spTree>
    <p:extLst>
      <p:ext uri="{BB962C8B-B14F-4D97-AF65-F5344CB8AC3E}">
        <p14:creationId xmlns:p14="http://schemas.microsoft.com/office/powerpoint/2010/main" val="36287693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Managing Change and Innovation&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38&quot;/&gt;&lt;property id=&quot;20307&quot; value=&quot;260&quot;/&gt;&lt;/object&gt;&lt;object type=&quot;3&quot; unique_id=&quot;18011&quot;&gt;&lt;property id=&quot;20148&quot; value=&quot;5&quot;/&gt;&lt;property id=&quot;20300&quot; value=&quot;Slide 3 - &amp;quot;Two Views of the Change Process&amp;quot;&quot;/&gt;&lt;property id=&quot;20307&quot; value=&quot;393&quot;/&gt;&lt;/object&gt;&lt;object type=&quot;3&quot; unique_id=&quot;19360&quot;&gt;&lt;property id=&quot;20148&quot; value=&quot;5&quot;/&gt;&lt;property id=&quot;20300&quot; value=&quot;Slide 4 - &amp;quot;Exhibit 7-1&amp;#x0D;&amp;#x0A;External and Internal Forces for Change&amp;quot;&quot;/&gt;&lt;property id=&quot;20307&quot; value=&quot;421&quot;/&gt;&lt;/object&gt;&lt;object type=&quot;3&quot; unique_id=&quot;19361&quot;&gt;&lt;property id=&quot;20148&quot; value=&quot;5&quot;/&gt;&lt;property id=&quot;20300&quot; value=&quot;Slide 5 - &amp;quot;Exhibit 7-2&amp;#x0D;&amp;#x0A;The Three-Step Change Process&amp;quot;&quot;/&gt;&lt;property id=&quot;20307&quot; value=&quot;427&quot;/&gt;&lt;/object&gt;&lt;object type=&quot;3&quot; unique_id=&quot;19362&quot;&gt;&lt;property id=&quot;20148&quot; value=&quot;5&quot;/&gt;&lt;property id=&quot;20300&quot; value=&quot;Slide 6 - &amp;quot;What Is Organizational Change?&amp;quot;&quot;/&gt;&lt;property id=&quot;20307&quot; value=&quot;426&quot;/&gt;&lt;/object&gt;&lt;object type=&quot;3&quot; unique_id=&quot;19363&quot;&gt;&lt;property id=&quot;20148&quot; value=&quot;5&quot;/&gt;&lt;property id=&quot;20300&quot; value=&quot;Slide 7 - &amp;quot;Types of Change&amp;quot;&quot;/&gt;&lt;property id=&quot;20307&quot; value=&quot;425&quot;/&gt;&lt;/object&gt;&lt;object type=&quot;3&quot; unique_id=&quot;19364&quot;&gt;&lt;property id=&quot;20148&quot; value=&quot;5&quot;/&gt;&lt;property id=&quot;20300&quot; value=&quot;Slide 8 - &amp;quot;Exhibit 7-3&amp;#x0D;&amp;#x0A;Three Types of Change&amp;quot;&quot;/&gt;&lt;property id=&quot;20307&quot; value=&quot;424&quot;/&gt;&lt;/object&gt;&lt;object type=&quot;3&quot; unique_id=&quot;19365&quot;&gt;&lt;property id=&quot;20148&quot; value=&quot;5&quot;/&gt;&lt;property id=&quot;20300&quot; value=&quot;Slide 9 - &amp;quot;Changing People&amp;quot;&quot;/&gt;&lt;property id=&quot;20307&quot; value=&quot;423&quot;/&gt;&lt;/object&gt;&lt;object type=&quot;3&quot; unique_id=&quot;19366&quot;&gt;&lt;property id=&quot;20148&quot; value=&quot;5&quot;/&gt;&lt;property id=&quot;20300&quot; value=&quot;Slide 10 - &amp;quot;Exhibit 7-4&amp;#x0D;&amp;#x0A;Popular OD Techniques&amp;quot;&quot;/&gt;&lt;property id=&quot;20307&quot; value=&quot;422&quot;/&gt;&lt;/object&gt;&lt;object type=&quot;3&quot; unique_id=&quot;19367&quot;&gt;&lt;property id=&quot;20148&quot; value=&quot;5&quot;/&gt;&lt;property id=&quot;20300&quot; value=&quot;Slide 11 - &amp;quot;Why Do People Resist Change?&amp;quot;&quot;/&gt;&lt;property id=&quot;20307&quot; value=&quot;428&quot;/&gt;&lt;/object&gt;&lt;object type=&quot;3&quot; unique_id=&quot;19368&quot;&gt;&lt;property id=&quot;20148&quot; value=&quot;5&quot;/&gt;&lt;property id=&quot;20300&quot; value=&quot;Slide 12 - &amp;quot;Techniques for Reducing Resistance to Change&amp;quot;&quot;/&gt;&lt;property id=&quot;20307&quot; value=&quot;433&quot;/&gt;&lt;/object&gt;&lt;object type=&quot;3&quot; unique_id=&quot;19369&quot;&gt;&lt;property id=&quot;20148&quot; value=&quot;5&quot;/&gt;&lt;property id=&quot;20300&quot; value=&quot;Slide 13 - &amp;quot;Exhibit 7-5&amp;#x0D;&amp;#x0A;Techniques for Reducing Resistance to Change&amp;quot;&quot;/&gt;&lt;property id=&quot;20307&quot; value=&quot;432&quot;/&gt;&lt;/object&gt;&lt;object type=&quot;3&quot; unique_id=&quot;19370&quot;&gt;&lt;property id=&quot;20148&quot; value=&quot;5&quot;/&gt;&lt;property id=&quot;20300&quot; value=&quot;Slide 14 - &amp;quot;Changing Organizational Culture&amp;quot;&quot;/&gt;&lt;property id=&quot;20307&quot; value=&quot;431&quot;/&gt;&lt;/object&gt;&lt;object type=&quot;3&quot; unique_id=&quot;19371&quot;&gt;&lt;property id=&quot;20148&quot; value=&quot;5&quot;/&gt;&lt;property id=&quot;20300&quot; value=&quot;Slide 15 - &amp;quot;Understanding the Situational Factors&amp;quot;&quot;/&gt;&lt;property id=&quot;20307&quot; value=&quot;430&quot;/&gt;&lt;/object&gt;&lt;object type=&quot;3&quot; unique_id=&quot;19372&quot;&gt;&lt;property id=&quot;20148&quot; value=&quot;5&quot;/&gt;&lt;property id=&quot;20300&quot; value=&quot;Slide 16 - &amp;quot;Exhibit 7-6 Changing Culture&amp;quot;&quot;/&gt;&lt;property id=&quot;20307&quot; value=&quot;429&quot;/&gt;&lt;/object&gt;&lt;object type=&quot;3&quot; unique_id=&quot;19373&quot;&gt;&lt;property id=&quot;20148&quot; value=&quot;5&quot;/&gt;&lt;property id=&quot;20300&quot; value=&quot;Slide 17 - &amp;quot;Employee Stress&amp;quot;&quot;/&gt;&lt;property id=&quot;20307&quot; value=&quot;434&quot;/&gt;&lt;/object&gt;&lt;object type=&quot;3&quot; unique_id=&quot;19374&quot;&gt;&lt;property id=&quot;20148&quot; value=&quot;5&quot;/&gt;&lt;property id=&quot;20300&quot; value=&quot;Slide 18 - &amp;quot;What Causes Stress?&amp;quot;&quot;/&gt;&lt;property id=&quot;20307&quot; value=&quot;437&quot;/&gt;&lt;/object&gt;&lt;object type=&quot;3&quot; unique_id=&quot;19375&quot;&gt;&lt;property id=&quot;20148&quot; value=&quot;5&quot;/&gt;&lt;property id=&quot;20300&quot; value=&quot;Slide 19 - &amp;quot;What Causes Stress (cont.)?&amp;quot;&quot;/&gt;&lt;property id=&quot;20307&quot; value=&quot;436&quot;/&gt;&lt;/object&gt;&lt;object type=&quot;3&quot; unique_id=&quot;19376&quot;&gt;&lt;property id=&quot;20148&quot; value=&quot;5&quot;/&gt;&lt;property id=&quot;20300&quot; value=&quot;Slide 20 - &amp;quot;Personal Factors that can Create Stress&amp;quot;&quot;/&gt;&lt;property id=&quot;20307&quot; value=&quot;442&quot;/&gt;&lt;/object&gt;&lt;object type=&quot;3&quot; unique_id=&quot;19377&quot;&gt;&lt;property id=&quot;20148&quot; value=&quot;5&quot;/&gt;&lt;property id=&quot;20300&quot; value=&quot;Slide 21 - &amp;quot;Exhibit 7-7&amp;#x0D;&amp;#x0A;Symptoms of Stress&amp;quot;&quot;/&gt;&lt;property id=&quot;20307&quot; value=&quot;443&quot;/&gt;&lt;/object&gt;&lt;object type=&quot;3&quot; unique_id=&quot;19378&quot;&gt;&lt;property id=&quot;20148&quot; value=&quot;5&quot;/&gt;&lt;property id=&quot;20300&quot; value=&quot;Slide 23 - &amp;quot;Exhibit 7-8&amp;#x0D;&amp;#x0A;Change-Capable Organizations&amp;quot;&quot;/&gt;&lt;property id=&quot;20307&quot; value=&quot;441&quot;/&gt;&lt;/object&gt;&lt;object type=&quot;3&quot; unique_id=&quot;19379&quot;&gt;&lt;property id=&quot;20148&quot; value=&quot;5&quot;/&gt;&lt;property id=&quot;20300&quot; value=&quot;Slide 24 - &amp;quot;Exhibit 7-8&amp;#x0D;&amp;#x0A;Change-Capable Organizations (cont.)&amp;quot;&quot;/&gt;&lt;property id=&quot;20307&quot; value=&quot;440&quot;/&gt;&lt;/object&gt;&lt;object type=&quot;3&quot; unique_id=&quot;19380&quot;&gt;&lt;property id=&quot;20148&quot; value=&quot;5&quot;/&gt;&lt;property id=&quot;20300&quot; value=&quot;Slide 25 - &amp;quot;Stimulating Innovation&amp;quot;&quot;/&gt;&lt;property id=&quot;20307&quot; value=&quot;444&quot;/&gt;&lt;/object&gt;&lt;object type=&quot;3&quot; unique_id=&quot;19381&quot;&gt;&lt;property id=&quot;20148&quot; value=&quot;5&quot;/&gt;&lt;property id=&quot;20300&quot; value=&quot;Slide 29 - &amp;quot;Cultural Variables&amp;quot;&quot;/&gt;&lt;property id=&quot;20307&quot; value=&quot;439&quot;/&gt;&lt;/object&gt;&lt;object type=&quot;3&quot; unique_id=&quot;19382&quot;&gt;&lt;property id=&quot;20148&quot; value=&quot;5&quot;/&gt;&lt;property id=&quot;20300&quot; value=&quot;Slide 30 - &amp;quot;Cultural Variables (cont.)&amp;quot;&quot;/&gt;&lt;property id=&quot;20307&quot; value=&quot;445&quot;/&gt;&lt;/object&gt;&lt;object type=&quot;3&quot; unique_id=&quot;19383&quot;&gt;&lt;property id=&quot;20148&quot; value=&quot;5&quot;/&gt;&lt;property id=&quot;20300&quot; value=&quot;Slide 32 - &amp;quot;Human Resource Variables&amp;quot;&quot;/&gt;&lt;property id=&quot;20307&quot; value=&quot;438&quot;/&gt;&lt;/object&gt;&lt;object type=&quot;3&quot; unique_id=&quot;19384&quot;&gt;&lt;property id=&quot;20148&quot; value=&quot;5&quot;/&gt;&lt;property id=&quot;20300&quot; value=&quot;Slide 36 - &amp;quot;Review Learning Outcome 7.3&amp;quot;&quot;/&gt;&lt;property id=&quot;20307&quot; value=&quot;435&quot;/&gt;&lt;/object&gt;&lt;object type=&quot;3&quot; unique_id=&quot;19545&quot;&gt;&lt;property id=&quot;20148&quot; value=&quot;5&quot;/&gt;&lt;property id=&quot;20300&quot; value=&quot;Slide 26 - &amp;quot;Exhibit 7-9&amp;#x0D;&amp;#x0A;Innovation Variables&amp;quot;&quot;/&gt;&lt;property id=&quot;20307&quot; value=&quot;446&quot;/&gt;&lt;/object&gt;&lt;object type=&quot;3&quot; unique_id=&quot;19546&quot;&gt;&lt;property id=&quot;20148&quot; value=&quot;5&quot;/&gt;&lt;property id=&quot;20300&quot; value=&quot;Slide 31 - &amp;quot;Cultural Variables (cont.)&amp;quot;&quot;/&gt;&lt;property id=&quot;20307&quot; value=&quot;447&quot;/&gt;&lt;/object&gt;&lt;object type=&quot;3&quot; unique_id=&quot;19819&quot;&gt;&lt;property id=&quot;20148&quot; value=&quot;5&quot;/&gt;&lt;property id=&quot;20300&quot; value=&quot;Slide 33 - &amp;quot;Innovation and Design Thinking&amp;quot;&quot;/&gt;&lt;property id=&quot;20307&quot; value=&quot;448&quot;/&gt;&lt;/object&gt;&lt;object type=&quot;3&quot; unique_id=&quot;19820&quot;&gt;&lt;property id=&quot;20148&quot; value=&quot;5&quot;/&gt;&lt;property id=&quot;20300&quot; value=&quot;Slide 34 - &amp;quot;Review Learning Outcome 7.1&amp;quot;&quot;/&gt;&lt;property id=&quot;20307&quot; value=&quot;451&quot;/&gt;&lt;/object&gt;&lt;object type=&quot;3&quot; unique_id=&quot;19821&quot;&gt;&lt;property id=&quot;20148&quot; value=&quot;5&quot;/&gt;&lt;property id=&quot;20300&quot; value=&quot;Slide 35 - &amp;quot;Review Learning Outcome 7.2&amp;quot;&quot;/&gt;&lt;property id=&quot;20307&quot; value=&quot;450&quot;/&gt;&lt;/object&gt;&lt;object type=&quot;3&quot; unique_id=&quot;19822&quot;&gt;&lt;property id=&quot;20148&quot; value=&quot;5&quot;/&gt;&lt;property id=&quot;20300&quot; value=&quot;Slide 37 - &amp;quot;Review Learning Outcome 7.4&amp;quot;&quot;/&gt;&lt;property id=&quot;20307&quot; value=&quot;449&quot;/&gt;&lt;/object&gt;&lt;object type=&quot;3&quot; unique_id=&quot;19972&quot;&gt;&lt;property id=&quot;20148&quot; value=&quot;5&quot;/&gt;&lt;property id=&quot;20300&quot; value=&quot;Slide 22 - &amp;quot;How Can Stress Be Reduced?&amp;quot;&quot;/&gt;&lt;property id=&quot;20307&quot; value=&quot;452&quot;/&gt;&lt;/object&gt;&lt;object type=&quot;3&quot; unique_id=&quot;20125&quot;&gt;&lt;property id=&quot;20148&quot; value=&quot;5&quot;/&gt;&lt;property id=&quot;20300&quot; value=&quot;Slide 27 - &amp;quot;Structural Variables&amp;quot;&quot;/&gt;&lt;property id=&quot;20307&quot; value=&quot;453&quot;/&gt;&lt;/object&gt;&lt;object type=&quot;3&quot; unique_id=&quot;20126&quot;&gt;&lt;property id=&quot;20148&quot; value=&quot;5&quot;/&gt;&lt;property id=&quot;20300&quot; value=&quot;Slide 28 - &amp;quot;Structural Variables (cont.)&amp;quot;&quot;/&gt;&lt;property id=&quot;20307&quot; value=&quot;454&quot;/&gt;&lt;/object&gt;&lt;/object&gt;&lt;/object&gt;&lt;/database&gt;"/>
  <p:tag name="SECTOMILLISECCONVERTED" val="1"/>
</p:tagLst>
</file>

<file path=ppt/theme/theme1.xml><?xml version="1.0" encoding="utf-8"?>
<a:theme xmlns:a="http://schemas.openxmlformats.org/drawingml/2006/main" name="mgmt12e (1)">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mgmt12e (1)</Template>
  <TotalTime>10213</TotalTime>
  <Words>4595</Words>
  <Application>Microsoft Office PowerPoint</Application>
  <PresentationFormat>On-screen Show (4:3)</PresentationFormat>
  <Paragraphs>351</Paragraphs>
  <Slides>35</Slides>
  <Notes>33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35</vt:i4>
      </vt:variant>
    </vt:vector>
  </HeadingPairs>
  <TitlesOfParts>
    <vt:vector size="45" baseType="lpstr">
      <vt:lpstr>Arial</vt:lpstr>
      <vt:lpstr>Calibri</vt:lpstr>
      <vt:lpstr>Gill Sans MT</vt:lpstr>
      <vt:lpstr>HelveticaNeue-Bold</vt:lpstr>
      <vt:lpstr>HelveticaNeue-Light</vt:lpstr>
      <vt:lpstr>Wingdings 3</vt:lpstr>
      <vt:lpstr>mgmt12e (1)</vt:lpstr>
      <vt:lpstr>3_Office Theme</vt:lpstr>
      <vt:lpstr>4_Office Theme</vt:lpstr>
      <vt:lpstr>Urban Pop</vt:lpstr>
      <vt:lpstr>Gestão da mudança e da inovação</vt:lpstr>
      <vt:lpstr>Objectivos</vt:lpstr>
      <vt:lpstr>O que é a mudança organizacional?</vt:lpstr>
      <vt:lpstr>figura 7-1 forças para a mudança –  Externas e Internas</vt:lpstr>
      <vt:lpstr>Duas visões sobre o processo de mudança</vt:lpstr>
      <vt:lpstr>Duas visões sobre o processo de mudança</vt:lpstr>
      <vt:lpstr>figura 7-2 os três passos  do processo de mudança</vt:lpstr>
      <vt:lpstr>Tipos de mudança</vt:lpstr>
      <vt:lpstr>Tipos de mudança</vt:lpstr>
      <vt:lpstr>figura 7-3 tipos de mudança</vt:lpstr>
      <vt:lpstr>A mudança nas pessoas</vt:lpstr>
      <vt:lpstr>figura 7-4 desenvolvimento organizacional – técnicas populares</vt:lpstr>
      <vt:lpstr>Porque é que as pessoas resistem à Mudança?</vt:lpstr>
      <vt:lpstr>Técnicas para reduzir a resistência à Mudança</vt:lpstr>
      <vt:lpstr>figura 7-5 Técnicas para reduzir a resistência à mudança</vt:lpstr>
      <vt:lpstr>Mudança da Cultura Organizacional</vt:lpstr>
      <vt:lpstr>Compreender os fatores situacionais</vt:lpstr>
      <vt:lpstr>figura 7-6  mudança cultural</vt:lpstr>
      <vt:lpstr>Stress dos empregados</vt:lpstr>
      <vt:lpstr>O que causa o Stress?</vt:lpstr>
      <vt:lpstr>O que causa o Stress? (cont.)</vt:lpstr>
      <vt:lpstr>fatores pessoais que podem gerar stress</vt:lpstr>
      <vt:lpstr>figura 7-7 SiNtomas de Stress</vt:lpstr>
      <vt:lpstr>Como se pode reduzir o stress?</vt:lpstr>
      <vt:lpstr>PowerPoint Presentation</vt:lpstr>
      <vt:lpstr>Estimular a inovação</vt:lpstr>
      <vt:lpstr>figura 7-9 variáveis que estimulam a inovação</vt:lpstr>
      <vt:lpstr>Variáveis estruturais</vt:lpstr>
      <vt:lpstr>Variáveis estruturais (cont.)</vt:lpstr>
      <vt:lpstr>Variáveis culturais</vt:lpstr>
      <vt:lpstr>Variáveis culturais (cont.)</vt:lpstr>
      <vt:lpstr>Variáveis culturais (cont.)</vt:lpstr>
      <vt:lpstr>Variáveis de Recursos humanos</vt:lpstr>
      <vt:lpstr>Inovação e Design Thinking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Robinson</dc:creator>
  <cp:lastModifiedBy>Eduarda Soares</cp:lastModifiedBy>
  <cp:revision>218</cp:revision>
  <dcterms:created xsi:type="dcterms:W3CDTF">2012-10-07T22:51:25Z</dcterms:created>
  <dcterms:modified xsi:type="dcterms:W3CDTF">2016-09-13T10:57:18Z</dcterms:modified>
</cp:coreProperties>
</file>